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s/comment1.xml" ContentType="application/vnd.openxmlformats-officedocument.presentationml.comments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s/comment2.xml" ContentType="application/vnd.openxmlformats-officedocument.presentationml.comments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s/comment3.xml" ContentType="application/vnd.openxmlformats-officedocument.presentationml.comments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ov" ContentType="video/unknown"/>
  <Override PartName="/ppt/media/media2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7"/>
    <p:sldId id="265" r:id="rId18"/>
    <p:sldId id="266" r:id="rId19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9"/>
    <p:sldId id="285" r:id="rId40"/>
    <p:sldId id="286" r:id="rId41"/>
    <p:sldId id="287" r:id="rId4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Author id="0" name="René Staritzbichler" initials="RS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comments" Target="comments/comment1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comments" Target="comments/comment2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comments" Target="comments/comment3.xml"/><Relationship Id="rId39" Type="http://schemas.openxmlformats.org/officeDocument/2006/relationships/slide" Target="slides/slide2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2-06-19T11:25:23.347" idx="1">
    <p:pos x="6251" y="6812"/>
    <p:text>Positions distant in sequence may be closely related in 3D</p:text>
    <p:extLst>
      <p:ext uri="{C676402C-5697-4E1C-873F-D02D1690AC5C}">
        <p15:threadingInfo xmlns:p15="http://schemas.microsoft.com/office/powerpoint/2012/main" timeZoneBias="-120"/>
      </p:ext>
    </p:extLst>
  </p:cm>
  <p:cm authorId="0" dt="2022-06-19T11:19:59.702" idx="2">
    <p:pos x="2538" y="6765"/>
    <p:text>Letter represents AA with biochemical properties.
For each seq individually it is possible to predict features such as SecStruct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2-06-19T22:40:37.683" idx="3">
    <p:pos x="2" y="6703"/>
    <p:text>Hydrophobicity, Hydrophilicity, Vol of SC, Polarity, Polarizability, SASA, net charge 
Ding: lag 1,..,30
7*30 = 210 per seq, 420 per pair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2-06-21T10:34:49.024" idx="4">
    <p:pos x="6406" y="6664"/>
    <p:text>Experts in GRID / GRAPHS !!!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Titeltext</a:t>
            </a:r>
          </a:p>
        </p:txBody>
      </p:sp>
      <p:sp>
        <p:nvSpPr>
          <p:cNvPr id="12" name="Textebene 1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Christian Bauer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–Christian Bauer</a:t>
            </a:r>
          </a:p>
        </p:txBody>
      </p:sp>
      <p:sp>
        <p:nvSpPr>
          <p:cNvPr id="94" name="„Zitat hier eingeben.“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„Zitat hier eingeben.“ </a:t>
            </a:r>
          </a:p>
        </p:txBody>
      </p:sp>
      <p:sp>
        <p:nvSpPr>
          <p:cNvPr id="9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el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Titeltext</a:t>
            </a:r>
          </a:p>
        </p:txBody>
      </p:sp>
      <p:sp>
        <p:nvSpPr>
          <p:cNvPr id="22" name="Textebene 1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3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el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Titeltext</a:t>
            </a:r>
          </a:p>
        </p:txBody>
      </p:sp>
      <p:sp>
        <p:nvSpPr>
          <p:cNvPr id="40" name="Textebene 1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4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57" name="Textebene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67" name="Textebene 1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bene 1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532204087_1355x1355.jpg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532241774_2880x1920.jpg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3" name="Textebene 1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omments" Target="../comments/comment2.xml"/><Relationship Id="rId3" Type="http://schemas.openxmlformats.org/officeDocument/2006/relationships/image" Target="../media/image1.jpeg"/><Relationship Id="rId4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22.png"/><Relationship Id="rId4" Type="http://schemas.openxmlformats.org/officeDocument/2006/relationships/hyperlink" Target="http://proteinformatics.uni-leipzig.de/smoothT/" TargetMode="Externa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2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hyperlink" Target="https://pubmed.ncbi.nlm.nih.gov/24707227/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staritzbichler.com/rene.html" TargetMode="Externa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3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video" Target="../media/media2.mov"/><Relationship Id="rId4" Type="http://schemas.microsoft.com/office/2007/relationships/media" Target="../media/media2.mov"/><Relationship Id="rId5" Type="http://schemas.openxmlformats.org/officeDocument/2006/relationships/image" Target="../media/image3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1.tif"/><Relationship Id="rId4" Type="http://schemas.openxmlformats.org/officeDocument/2006/relationships/image" Target="../media/image2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omments" Target="../comments/comment3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1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hyperlink" Target="https://pubmed.ncbi.nlm.nih.gov/35639717/" TargetMode="External"/><Relationship Id="rId4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omments" Target="../comments/comment1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hyperlink" Target="https://pubmed.ncbi.nlm.nih.gov/24753425/" TargetMode="External"/><Relationship Id="rId6" Type="http://schemas.openxmlformats.org/officeDocument/2006/relationships/hyperlink" Target="https://pubmed.ncbi.nlm.nih.gov/35609986/" TargetMode="External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hteck"/>
          <p:cNvSpPr/>
          <p:nvPr/>
        </p:nvSpPr>
        <p:spPr>
          <a:xfrm>
            <a:off x="-23118" y="-93141"/>
            <a:ext cx="24901593" cy="66850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0" name="Method development…"/>
          <p:cNvSpPr txBox="1"/>
          <p:nvPr>
            <p:ph type="ctrTitle"/>
          </p:nvPr>
        </p:nvSpPr>
        <p:spPr>
          <a:xfrm>
            <a:off x="1778000" y="1498523"/>
            <a:ext cx="20828000" cy="4648201"/>
          </a:xfrm>
          <a:prstGeom prst="rect">
            <a:avLst/>
          </a:prstGeom>
        </p:spPr>
        <p:txBody>
          <a:bodyPr/>
          <a:lstStyle/>
          <a:p>
            <a:pPr lvl="1" indent="301752" defTabSz="544830">
              <a:defRPr b="1" sz="7392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Method development</a:t>
            </a:r>
          </a:p>
          <a:p>
            <a:pPr lvl="1" indent="301752" defTabSz="544830">
              <a:defRPr b="1" sz="7392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</a:t>
            </a:r>
          </a:p>
          <a:p>
            <a:pPr lvl="1" indent="301752" defTabSz="544830">
              <a:defRPr b="1" sz="7392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computational biology</a:t>
            </a:r>
          </a:p>
        </p:txBody>
      </p:sp>
      <p:sp>
        <p:nvSpPr>
          <p:cNvPr id="121" name="René Staritzbichler…"/>
          <p:cNvSpPr txBox="1"/>
          <p:nvPr/>
        </p:nvSpPr>
        <p:spPr>
          <a:xfrm>
            <a:off x="12379836" y="9231856"/>
            <a:ext cx="10660508" cy="2197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500">
                <a:solidFill>
                  <a:srgbClr val="5E5E5E"/>
                </a:solidFill>
              </a:defRPr>
            </a:pPr>
            <a:r>
              <a:t>René Staritzbichler</a:t>
            </a:r>
          </a:p>
          <a:p>
            <a:pPr algn="l">
              <a:defRPr b="0" sz="3500"/>
            </a:pPr>
            <a:r>
              <a:t>AG Hildebrand</a:t>
            </a:r>
          </a:p>
          <a:p>
            <a:pPr algn="l">
              <a:defRPr b="0" sz="3500"/>
            </a:pPr>
            <a:r>
              <a:t>Institut für Biophysik und Medizinische Physik (IMBP)</a:t>
            </a:r>
          </a:p>
          <a:p>
            <a:pPr algn="l">
              <a:defRPr b="0" sz="3500"/>
            </a:pPr>
            <a:r>
              <a:t>Universität Leipzig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Abgerundetes Rechteck"/>
          <p:cNvSpPr/>
          <p:nvPr/>
        </p:nvSpPr>
        <p:spPr>
          <a:xfrm>
            <a:off x="6345559" y="700673"/>
            <a:ext cx="12612121" cy="3212137"/>
          </a:xfrm>
          <a:prstGeom prst="roundRect">
            <a:avLst>
              <a:gd name="adj" fmla="val 15000"/>
            </a:avLst>
          </a:prstGeom>
          <a:solidFill>
            <a:schemeClr val="accent1">
              <a:lumOff val="1684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5" name="#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#4</a:t>
            </a:r>
          </a:p>
        </p:txBody>
      </p:sp>
      <p:pic>
        <p:nvPicPr>
          <p:cNvPr id="216" name="protein_prompt.jpg" descr="protein_promp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48512" y="1241893"/>
            <a:ext cx="4175047" cy="2129697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Predicting protein binding partners from sequence"/>
          <p:cNvSpPr txBox="1"/>
          <p:nvPr/>
        </p:nvSpPr>
        <p:spPr>
          <a:xfrm>
            <a:off x="6337217" y="2916413"/>
            <a:ext cx="12628805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Predicting protein binding partners from sequence</a:t>
            </a:r>
          </a:p>
        </p:txBody>
      </p:sp>
      <p:sp>
        <p:nvSpPr>
          <p:cNvPr id="218" name="ProteinPrompt: a webserver for predicting protein-protein interactions…"/>
          <p:cNvSpPr txBox="1"/>
          <p:nvPr/>
        </p:nvSpPr>
        <p:spPr>
          <a:xfrm>
            <a:off x="159613" y="12254341"/>
            <a:ext cx="13215716" cy="1190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2400">
                <a:solidFill>
                  <a:srgbClr val="03030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ProteinPrompt: a webserver for predicting protein-protein interactions</a:t>
            </a:r>
            <a:endParaRPr>
              <a:solidFill>
                <a:srgbClr val="000000"/>
              </a:solidFill>
            </a:endParaRPr>
          </a:p>
          <a:p>
            <a:pPr algn="l" defTabSz="457200">
              <a:defRPr b="0" sz="2400">
                <a:solidFill>
                  <a:srgbClr val="33333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Sebastian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t>Canzler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t>Markus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t>Fischer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t>David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t>Ulbricht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t>Nikola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t>Ristic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t>Peter W.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t>Hildebrand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t>René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t>Staritzbichler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defTabSz="457200">
              <a:defRPr b="0" sz="2400">
                <a:solidFill>
                  <a:srgbClr val="333333"/>
                </a:solidFill>
              </a:defRPr>
            </a:pPr>
            <a:r>
              <a:t>bioRxiv 2021.09.03.458859; doi: https://doi.org/10.1101/2021.09.03.458859</a:t>
            </a:r>
          </a:p>
        </p:txBody>
      </p:sp>
      <p:sp>
        <p:nvSpPr>
          <p:cNvPr id="219" name="@Immuthera GmbH"/>
          <p:cNvSpPr txBox="1"/>
          <p:nvPr/>
        </p:nvSpPr>
        <p:spPr>
          <a:xfrm>
            <a:off x="10632623" y="2277777"/>
            <a:ext cx="4037992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500">
                <a:solidFill>
                  <a:srgbClr val="5E5E5E"/>
                </a:solidFill>
              </a:defRPr>
            </a:pPr>
            <a:r>
              <a:t>@</a:t>
            </a:r>
            <a:r>
              <a:rPr cap="small"/>
              <a:t>Immuthera</a:t>
            </a:r>
            <a:r>
              <a:t> GmbH</a:t>
            </a:r>
          </a:p>
        </p:txBody>
      </p:sp>
      <p:sp>
        <p:nvSpPr>
          <p:cNvPr id="220" name="Unexpected binding may cause side-effects…"/>
          <p:cNvSpPr txBox="1"/>
          <p:nvPr>
            <p:ph type="body" sz="half" idx="4294967295"/>
          </p:nvPr>
        </p:nvSpPr>
        <p:spPr>
          <a:xfrm>
            <a:off x="2225164" y="4721698"/>
            <a:ext cx="19933672" cy="6511378"/>
          </a:xfrm>
          <a:prstGeom prst="rect">
            <a:avLst/>
          </a:prstGeom>
        </p:spPr>
        <p:txBody>
          <a:bodyPr/>
          <a:lstStyle/>
          <a:p>
            <a:pPr marL="615950" indent="-615950" defTabSz="800735">
              <a:spcBef>
                <a:spcPts val="5700"/>
              </a:spcBef>
              <a:defRPr sz="4656"/>
            </a:pPr>
            <a:r>
              <a:t>Unexpected binding may cause side-effects</a:t>
            </a:r>
          </a:p>
          <a:p>
            <a:pPr marL="615950" indent="-615950" defTabSz="800735">
              <a:spcBef>
                <a:spcPts val="5700"/>
              </a:spcBef>
              <a:defRPr sz="4656"/>
            </a:pPr>
            <a:r>
              <a:t>Scans entire human proteome in &lt;1 minute (27223 sequences)</a:t>
            </a:r>
          </a:p>
          <a:p>
            <a:pPr marL="615950" indent="-615950" defTabSz="800735">
              <a:spcBef>
                <a:spcPts val="5700"/>
              </a:spcBef>
              <a:defRPr sz="4656"/>
            </a:pPr>
            <a:r>
              <a:t>2 implementations (similar accuracy):</a:t>
            </a:r>
          </a:p>
          <a:p>
            <a:pPr lvl="2" marL="1847850" indent="-615950" defTabSz="800735">
              <a:spcBef>
                <a:spcPts val="5700"/>
              </a:spcBef>
              <a:defRPr sz="4656"/>
            </a:pPr>
            <a:r>
              <a:t>Random forest (scikit)</a:t>
            </a:r>
          </a:p>
          <a:p>
            <a:pPr lvl="2" marL="1847850" indent="-615950" defTabSz="800735">
              <a:spcBef>
                <a:spcPts val="5700"/>
              </a:spcBef>
              <a:defRPr sz="4656"/>
            </a:pPr>
            <a:r>
              <a:t>Graph neural networks (pytorch)</a:t>
            </a:r>
          </a:p>
        </p:txBody>
      </p:sp>
      <p:sp>
        <p:nvSpPr>
          <p:cNvPr id="221" name="Webserver / software"/>
          <p:cNvSpPr txBox="1"/>
          <p:nvPr/>
        </p:nvSpPr>
        <p:spPr>
          <a:xfrm>
            <a:off x="14376156" y="1218375"/>
            <a:ext cx="398068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Webserver / software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andom fore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Random forest</a:t>
            </a:r>
          </a:p>
        </p:txBody>
      </p:sp>
      <p:sp>
        <p:nvSpPr>
          <p:cNvPr id="224" name="Rather simple approach, yet gold standard…"/>
          <p:cNvSpPr txBox="1"/>
          <p:nvPr>
            <p:ph type="body" idx="1"/>
          </p:nvPr>
        </p:nvSpPr>
        <p:spPr>
          <a:xfrm>
            <a:off x="1689100" y="3149600"/>
            <a:ext cx="21942666" cy="9296400"/>
          </a:xfrm>
          <a:prstGeom prst="rect">
            <a:avLst/>
          </a:prstGeom>
        </p:spPr>
        <p:txBody>
          <a:bodyPr/>
          <a:lstStyle/>
          <a:p>
            <a:pPr/>
            <a:r>
              <a:t>Rather simple approach, yet gold standard</a:t>
            </a:r>
          </a:p>
          <a:p>
            <a:pPr/>
            <a:r>
              <a:t>Ensemble decision trees with bootstrap aggregation</a:t>
            </a:r>
          </a:p>
          <a:p>
            <a:pPr/>
            <a:r>
              <a:t>Sequences must be transformed to feature vector of constant size ‚manually‘</a:t>
            </a:r>
          </a:p>
          <a:p>
            <a:pPr lvl="2"/>
            <a:r>
              <a:t>Autocorrelation of 7 amino acid scales</a:t>
            </a:r>
          </a:p>
        </p:txBody>
      </p:sp>
      <p:pic>
        <p:nvPicPr>
          <p:cNvPr id="225" name="protein_prompt.jpg" descr="protein_promp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78389" y="433752"/>
            <a:ext cx="4175047" cy="212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Bild" descr="Bild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80867" y="11405068"/>
            <a:ext cx="10723099" cy="1608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raph neural networ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Graph neural network</a:t>
            </a:r>
          </a:p>
        </p:txBody>
      </p:sp>
      <p:sp>
        <p:nvSpPr>
          <p:cNvPr id="229" name="Can handle input data of varying size!…"/>
          <p:cNvSpPr txBox="1"/>
          <p:nvPr>
            <p:ph type="body" sz="half" idx="1"/>
          </p:nvPr>
        </p:nvSpPr>
        <p:spPr>
          <a:xfrm>
            <a:off x="12091004" y="3098800"/>
            <a:ext cx="11679934" cy="9296400"/>
          </a:xfrm>
          <a:prstGeom prst="rect">
            <a:avLst/>
          </a:prstGeom>
        </p:spPr>
        <p:txBody>
          <a:bodyPr/>
          <a:lstStyle/>
          <a:p>
            <a:pPr/>
            <a:r>
              <a:t>Can handle input data of varying size!</a:t>
            </a:r>
          </a:p>
          <a:p>
            <a:pPr/>
            <a:r>
              <a:t>Optimises feature vector transformation and prediction MLP commonly </a:t>
            </a:r>
          </a:p>
        </p:txBody>
      </p:sp>
      <p:pic>
        <p:nvPicPr>
          <p:cNvPr id="230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7327" y="2438137"/>
            <a:ext cx="6587068" cy="11251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rotein_prompt.jpg" descr="protein_promp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78389" y="433752"/>
            <a:ext cx="4175047" cy="2129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erform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5E5E5E"/>
                </a:solidFill>
              </a:rPr>
              <a:t>Performance</a:t>
            </a:r>
            <a:r>
              <a:t> </a:t>
            </a:r>
          </a:p>
        </p:txBody>
      </p:sp>
      <p:pic>
        <p:nvPicPr>
          <p:cNvPr id="234" name="protein_prompt.jpg" descr="protein_promp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78389" y="433752"/>
            <a:ext cx="4175047" cy="212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93492" y="2822477"/>
            <a:ext cx="8396479" cy="8313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Bild" descr="Bild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0736" y="2656338"/>
            <a:ext cx="8575471" cy="8645762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Plots were made with prettyPROC R-package"/>
          <p:cNvSpPr txBox="1"/>
          <p:nvPr/>
        </p:nvSpPr>
        <p:spPr>
          <a:xfrm>
            <a:off x="15652313" y="12852400"/>
            <a:ext cx="8396479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Plots were made with prettyPROC R-package</a:t>
            </a:r>
          </a:p>
        </p:txBody>
      </p:sp>
      <p:pic>
        <p:nvPicPr>
          <p:cNvPr id="238" name="Bild" descr="Bild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83221" y="11316837"/>
            <a:ext cx="7090501" cy="22498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Abgerundetes Rechteck"/>
          <p:cNvSpPr/>
          <p:nvPr/>
        </p:nvSpPr>
        <p:spPr>
          <a:xfrm>
            <a:off x="8789335" y="700673"/>
            <a:ext cx="7482663" cy="3212137"/>
          </a:xfrm>
          <a:prstGeom prst="roundRect">
            <a:avLst>
              <a:gd name="adj" fmla="val 15000"/>
            </a:avLst>
          </a:prstGeom>
          <a:solidFill>
            <a:schemeClr val="accent1">
              <a:lumOff val="1684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1" name="#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#5</a:t>
            </a:r>
          </a:p>
        </p:txBody>
      </p:sp>
      <p:sp>
        <p:nvSpPr>
          <p:cNvPr id="242" name="Structure elucidation"/>
          <p:cNvSpPr txBox="1"/>
          <p:nvPr/>
        </p:nvSpPr>
        <p:spPr>
          <a:xfrm>
            <a:off x="9874963" y="2769114"/>
            <a:ext cx="5311408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Structure elucidation</a:t>
            </a:r>
          </a:p>
        </p:txBody>
      </p:sp>
      <p:sp>
        <p:nvSpPr>
          <p:cNvPr id="243" name="@Meilerlab"/>
          <p:cNvSpPr txBox="1"/>
          <p:nvPr/>
        </p:nvSpPr>
        <p:spPr>
          <a:xfrm>
            <a:off x="11051603" y="2112270"/>
            <a:ext cx="2280794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500">
                <a:solidFill>
                  <a:srgbClr val="5E5E5E"/>
                </a:solidFill>
              </a:defRPr>
            </a:lvl1pPr>
          </a:lstStyle>
          <a:p>
            <a:pPr/>
            <a:r>
              <a:t>@Meilerlab</a:t>
            </a:r>
          </a:p>
        </p:txBody>
      </p:sp>
      <p:sp>
        <p:nvSpPr>
          <p:cNvPr id="244" name="Software"/>
          <p:cNvSpPr txBox="1"/>
          <p:nvPr/>
        </p:nvSpPr>
        <p:spPr>
          <a:xfrm>
            <a:off x="14030539" y="1218375"/>
            <a:ext cx="174421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Software</a:t>
            </a:r>
          </a:p>
        </p:txBody>
      </p:sp>
      <p:sp>
        <p:nvSpPr>
          <p:cNvPr id="245" name="Similar approach as Rosetta…"/>
          <p:cNvSpPr txBox="1"/>
          <p:nvPr>
            <p:ph type="body" idx="4294967295"/>
          </p:nvPr>
        </p:nvSpPr>
        <p:spPr>
          <a:xfrm>
            <a:off x="988672" y="4287199"/>
            <a:ext cx="17666665" cy="8912850"/>
          </a:xfrm>
          <a:prstGeom prst="rect">
            <a:avLst/>
          </a:prstGeom>
        </p:spPr>
        <p:txBody>
          <a:bodyPr/>
          <a:lstStyle/>
          <a:p>
            <a:pPr>
              <a:defRPr sz="4800"/>
            </a:pPr>
            <a:r>
              <a:t>Similar approach as Rosetta</a:t>
            </a:r>
          </a:p>
          <a:p>
            <a:pPr lvl="2">
              <a:defRPr sz="4800"/>
            </a:pPr>
            <a:r>
              <a:t>Monte Carlo </a:t>
            </a:r>
          </a:p>
          <a:p>
            <a:pPr lvl="2">
              <a:defRPr sz="4800"/>
            </a:pPr>
            <a:r>
              <a:t>Statistical potentials</a:t>
            </a:r>
          </a:p>
          <a:p>
            <a:pPr>
              <a:defRPr sz="4800"/>
            </a:pPr>
            <a:r>
              <a:t>Secondary structure elements</a:t>
            </a:r>
          </a:p>
          <a:p>
            <a:pPr>
              <a:defRPr sz="4800"/>
            </a:pPr>
            <a:r>
              <a:t>Overcoming Rosetta’s size limitation</a:t>
            </a:r>
          </a:p>
          <a:p>
            <a:pPr>
              <a:defRPr sz="4800"/>
            </a:pPr>
            <a:r>
              <a:t>Fold into cryo EM density map </a:t>
            </a:r>
          </a:p>
        </p:txBody>
      </p:sp>
      <p:sp>
        <p:nvSpPr>
          <p:cNvPr id="246" name="bcl::fold…"/>
          <p:cNvSpPr txBox="1"/>
          <p:nvPr/>
        </p:nvSpPr>
        <p:spPr>
          <a:xfrm>
            <a:off x="18575449" y="986614"/>
            <a:ext cx="4592867" cy="286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>
                <a:solidFill>
                  <a:srgbClr val="5E5E5E"/>
                </a:solidFill>
              </a:defRPr>
            </a:pPr>
            <a:r>
              <a:t>bcl::fold </a:t>
            </a:r>
          </a:p>
          <a:p>
            <a:pPr>
              <a:defRPr sz="5900">
                <a:solidFill>
                  <a:srgbClr val="5E5E5E"/>
                </a:solidFill>
              </a:defRPr>
            </a:pPr>
          </a:p>
          <a:p>
            <a:pPr>
              <a:defRPr sz="5900">
                <a:solidFill>
                  <a:srgbClr val="5E5E5E"/>
                </a:solidFill>
              </a:defRPr>
            </a:pPr>
            <a:r>
              <a:t> bcl::em-fold</a:t>
            </a:r>
          </a:p>
        </p:txBody>
      </p:sp>
      <p:pic>
        <p:nvPicPr>
          <p:cNvPr id="247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76127" y="9267642"/>
            <a:ext cx="6535294" cy="4429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22332" y="4163761"/>
            <a:ext cx="5842884" cy="5087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Abgerundetes Rechteck"/>
          <p:cNvSpPr/>
          <p:nvPr/>
        </p:nvSpPr>
        <p:spPr>
          <a:xfrm>
            <a:off x="8789335" y="700673"/>
            <a:ext cx="7482663" cy="3212137"/>
          </a:xfrm>
          <a:prstGeom prst="roundRect">
            <a:avLst>
              <a:gd name="adj" fmla="val 15000"/>
            </a:avLst>
          </a:prstGeom>
          <a:solidFill>
            <a:schemeClr val="accent1">
              <a:lumOff val="1684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51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522" y="4214843"/>
            <a:ext cx="5438478" cy="9488200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#6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#6</a:t>
            </a:r>
          </a:p>
        </p:txBody>
      </p:sp>
      <p:pic>
        <p:nvPicPr>
          <p:cNvPr id="253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25412" y="-21053"/>
            <a:ext cx="4437176" cy="487650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Predicting immune reactions"/>
          <p:cNvSpPr txBox="1"/>
          <p:nvPr/>
        </p:nvSpPr>
        <p:spPr>
          <a:xfrm>
            <a:off x="8906982" y="2769114"/>
            <a:ext cx="7247370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Predicting immune reactions</a:t>
            </a:r>
          </a:p>
        </p:txBody>
      </p:sp>
      <p:sp>
        <p:nvSpPr>
          <p:cNvPr id="255" name="@BIONTECH"/>
          <p:cNvSpPr txBox="1"/>
          <p:nvPr/>
        </p:nvSpPr>
        <p:spPr>
          <a:xfrm>
            <a:off x="10833576" y="2112270"/>
            <a:ext cx="2716848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500">
                <a:solidFill>
                  <a:srgbClr val="5E5E5E"/>
                </a:solidFill>
              </a:defRPr>
            </a:lvl1pPr>
          </a:lstStyle>
          <a:p>
            <a:pPr/>
            <a:r>
              <a:t>@BIONTECH</a:t>
            </a:r>
          </a:p>
        </p:txBody>
      </p:sp>
      <p:sp>
        <p:nvSpPr>
          <p:cNvPr id="256" name="Predicting vaccines…"/>
          <p:cNvSpPr txBox="1"/>
          <p:nvPr>
            <p:ph type="body" sz="half" idx="4294967295"/>
          </p:nvPr>
        </p:nvSpPr>
        <p:spPr>
          <a:xfrm>
            <a:off x="11075004" y="4310742"/>
            <a:ext cx="10307325" cy="9296401"/>
          </a:xfrm>
          <a:prstGeom prst="rect">
            <a:avLst/>
          </a:prstGeom>
        </p:spPr>
        <p:txBody>
          <a:bodyPr/>
          <a:lstStyle/>
          <a:p>
            <a:pPr>
              <a:defRPr sz="4800"/>
            </a:pPr>
            <a:r>
              <a:t>Predicting vaccines</a:t>
            </a:r>
          </a:p>
          <a:p>
            <a:pPr>
              <a:defRPr sz="4800"/>
            </a:pPr>
            <a:r>
              <a:t>Highly conserved structures</a:t>
            </a:r>
          </a:p>
          <a:p>
            <a:pPr lvl="2">
              <a:defRPr sz="4800"/>
            </a:pPr>
            <a:r>
              <a:t>MHC: cyan</a:t>
            </a:r>
          </a:p>
          <a:p>
            <a:pPr lvl="2">
              <a:defRPr sz="4800"/>
            </a:pPr>
            <a:r>
              <a:t>Epitope: red</a:t>
            </a:r>
          </a:p>
          <a:p>
            <a:pPr lvl="2">
              <a:defRPr sz="4800"/>
            </a:pPr>
            <a:r>
              <a:t>TCR: blue</a:t>
            </a:r>
          </a:p>
          <a:p>
            <a:pPr>
              <a:defRPr sz="4800"/>
            </a:pPr>
            <a:r>
              <a:t>Ideal for threading (extremely fast)</a:t>
            </a:r>
          </a:p>
        </p:txBody>
      </p:sp>
      <p:sp>
        <p:nvSpPr>
          <p:cNvPr id="257" name="Software"/>
          <p:cNvSpPr txBox="1"/>
          <p:nvPr/>
        </p:nvSpPr>
        <p:spPr>
          <a:xfrm>
            <a:off x="14030539" y="1218375"/>
            <a:ext cx="174421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Software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Abgerundetes Rechteck"/>
          <p:cNvSpPr/>
          <p:nvPr/>
        </p:nvSpPr>
        <p:spPr>
          <a:xfrm>
            <a:off x="8849192" y="700673"/>
            <a:ext cx="6685616" cy="3212137"/>
          </a:xfrm>
          <a:prstGeom prst="roundRect">
            <a:avLst>
              <a:gd name="adj" fmla="val 15000"/>
            </a:avLst>
          </a:prstGeom>
          <a:solidFill>
            <a:schemeClr val="accent1">
              <a:lumOff val="1684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0" name="#7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#7</a:t>
            </a:r>
          </a:p>
        </p:txBody>
      </p:sp>
      <p:sp>
        <p:nvSpPr>
          <p:cNvPr id="261" name="Transition pathways"/>
          <p:cNvSpPr txBox="1"/>
          <p:nvPr/>
        </p:nvSpPr>
        <p:spPr>
          <a:xfrm>
            <a:off x="9652152" y="2778121"/>
            <a:ext cx="5079696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Transition pathways</a:t>
            </a:r>
          </a:p>
        </p:txBody>
      </p:sp>
      <p:sp>
        <p:nvSpPr>
          <p:cNvPr id="262" name="@Uni Leipzig"/>
          <p:cNvSpPr txBox="1"/>
          <p:nvPr/>
        </p:nvSpPr>
        <p:spPr>
          <a:xfrm>
            <a:off x="10854245" y="2159285"/>
            <a:ext cx="2675510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500">
                <a:solidFill>
                  <a:srgbClr val="5E5E5E"/>
                </a:solidFill>
              </a:defRPr>
            </a:lvl1pPr>
          </a:lstStyle>
          <a:p>
            <a:pPr/>
            <a:r>
              <a:t>@Uni Leipzig</a:t>
            </a:r>
          </a:p>
        </p:txBody>
      </p:sp>
      <p:pic>
        <p:nvPicPr>
          <p:cNvPr id="263" name="smoothT.png" descr="smooth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39138" y="939837"/>
            <a:ext cx="3776601" cy="2733809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Realistic movies…"/>
          <p:cNvSpPr txBox="1"/>
          <p:nvPr>
            <p:ph type="body" idx="4294967295"/>
          </p:nvPr>
        </p:nvSpPr>
        <p:spPr>
          <a:xfrm>
            <a:off x="1689099" y="3912368"/>
            <a:ext cx="21005801" cy="9296401"/>
          </a:xfrm>
          <a:prstGeom prst="rect">
            <a:avLst/>
          </a:prstGeom>
        </p:spPr>
        <p:txBody>
          <a:bodyPr/>
          <a:lstStyle/>
          <a:p>
            <a:pPr>
              <a:defRPr sz="4800"/>
            </a:pPr>
            <a:r>
              <a:t>Realistic movies</a:t>
            </a:r>
          </a:p>
          <a:p>
            <a:pPr>
              <a:defRPr sz="4800"/>
            </a:pPr>
            <a:r>
              <a:t>Simple transition pathway construction</a:t>
            </a:r>
          </a:p>
          <a:p>
            <a:pPr lvl="2">
              <a:defRPr sz="4800"/>
            </a:pPr>
            <a:r>
              <a:t>Input: ensemble of models &amp; energies</a:t>
            </a:r>
          </a:p>
          <a:p>
            <a:pPr lvl="2">
              <a:defRPr sz="4800"/>
            </a:pPr>
            <a:r>
              <a:t>Output: pathway with lowest energy barrier (subset of ensemble)</a:t>
            </a:r>
          </a:p>
          <a:p>
            <a:pPr>
              <a:defRPr sz="4800"/>
            </a:pPr>
            <a:r>
              <a:t>Enhanced sampling: start MD from each node of path</a:t>
            </a:r>
          </a:p>
          <a:p>
            <a:pPr lvl="2">
              <a:defRPr sz="4800"/>
            </a:pPr>
            <a:r>
              <a:t>Link between MC and MD</a:t>
            </a:r>
          </a:p>
        </p:txBody>
      </p:sp>
      <p:sp>
        <p:nvSpPr>
          <p:cNvPr id="265" name="Software"/>
          <p:cNvSpPr txBox="1"/>
          <p:nvPr/>
        </p:nvSpPr>
        <p:spPr>
          <a:xfrm>
            <a:off x="13269306" y="1218375"/>
            <a:ext cx="174421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Software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ath constr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Path construction</a:t>
            </a:r>
          </a:p>
        </p:txBody>
      </p:sp>
      <p:sp>
        <p:nvSpPr>
          <p:cNvPr id="268" name="Forward graph construction…"/>
          <p:cNvSpPr txBox="1"/>
          <p:nvPr>
            <p:ph type="body" sz="half" idx="1"/>
          </p:nvPr>
        </p:nvSpPr>
        <p:spPr>
          <a:xfrm>
            <a:off x="1689100" y="3149600"/>
            <a:ext cx="12304766" cy="9296400"/>
          </a:xfrm>
          <a:prstGeom prst="rect">
            <a:avLst/>
          </a:prstGeom>
        </p:spPr>
        <p:txBody>
          <a:bodyPr/>
          <a:lstStyle/>
          <a:p>
            <a:pPr/>
            <a:r>
              <a:t>Forward graph construction</a:t>
            </a:r>
          </a:p>
          <a:p>
            <a:pPr lvl="2"/>
            <a:r>
              <a:t>Find all pairs of similar models</a:t>
            </a:r>
          </a:p>
          <a:p>
            <a:pPr/>
            <a:r>
              <a:t>Backward path selection</a:t>
            </a:r>
          </a:p>
          <a:p>
            <a:pPr lvl="2"/>
            <a:r>
              <a:t>Minimum energy barrier</a:t>
            </a:r>
          </a:p>
          <a:p>
            <a:pPr lvl="2"/>
            <a:r>
              <a:t>Minimum energy integral</a:t>
            </a:r>
          </a:p>
        </p:txBody>
      </p:sp>
      <p:pic>
        <p:nvPicPr>
          <p:cNvPr id="269" name="smoothT.png" descr="smooth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49540" y="131696"/>
            <a:ext cx="3776601" cy="2733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47243" y="6330451"/>
            <a:ext cx="9626601" cy="5778501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Node: model with energy"/>
          <p:cNvSpPr txBox="1"/>
          <p:nvPr/>
        </p:nvSpPr>
        <p:spPr>
          <a:xfrm>
            <a:off x="16481435" y="4740419"/>
            <a:ext cx="463219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>
                <a:solidFill>
                  <a:srgbClr val="7B9DCB"/>
                </a:solidFill>
              </a:rPr>
              <a:t>Node</a:t>
            </a:r>
            <a:r>
              <a:t>: model with energy</a:t>
            </a:r>
          </a:p>
        </p:txBody>
      </p:sp>
      <p:sp>
        <p:nvSpPr>
          <p:cNvPr id="272" name="Edge: RMSD &lt; threshold"/>
          <p:cNvSpPr txBox="1"/>
          <p:nvPr/>
        </p:nvSpPr>
        <p:spPr>
          <a:xfrm>
            <a:off x="16516297" y="5523159"/>
            <a:ext cx="4562476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Edge: RMSD &lt; threshold</a:t>
            </a:r>
          </a:p>
        </p:txBody>
      </p:sp>
      <p:sp>
        <p:nvSpPr>
          <p:cNvPr id="273" name="Starting model"/>
          <p:cNvSpPr txBox="1"/>
          <p:nvPr/>
        </p:nvSpPr>
        <p:spPr>
          <a:xfrm>
            <a:off x="15635812" y="7877477"/>
            <a:ext cx="278739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D6A3F"/>
                </a:solidFill>
              </a:defRPr>
            </a:lvl1pPr>
          </a:lstStyle>
          <a:p>
            <a:pPr/>
            <a:r>
              <a:t>Starting model</a:t>
            </a:r>
          </a:p>
        </p:txBody>
      </p:sp>
      <p:sp>
        <p:nvSpPr>
          <p:cNvPr id="274" name="Final model"/>
          <p:cNvSpPr txBox="1"/>
          <p:nvPr/>
        </p:nvSpPr>
        <p:spPr>
          <a:xfrm>
            <a:off x="21201460" y="8123035"/>
            <a:ext cx="2215135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881D16"/>
                </a:solidFill>
              </a:defRPr>
            </a:lvl1pPr>
          </a:lstStyle>
          <a:p>
            <a:pPr/>
            <a:r>
              <a:t>Final model</a:t>
            </a:r>
          </a:p>
        </p:txBody>
      </p:sp>
      <p:sp>
        <p:nvSpPr>
          <p:cNvPr id="275" name="Live show"/>
          <p:cNvSpPr txBox="1"/>
          <p:nvPr/>
        </p:nvSpPr>
        <p:spPr>
          <a:xfrm>
            <a:off x="22250236" y="12949607"/>
            <a:ext cx="1934719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Live show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ath from M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Path from MD</a:t>
            </a:r>
          </a:p>
        </p:txBody>
      </p:sp>
      <p:pic>
        <p:nvPicPr>
          <p:cNvPr id="278" name="smoothT.png" descr="smooth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49540" y="131696"/>
            <a:ext cx="3776601" cy="2733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Bildschirmvideo aufnehmen 2022-06-17 um 15.13.50.mov" descr="Bildschirmvideo aufnehmen 2022-06-17 um 15.13.50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73800" y="2262210"/>
            <a:ext cx="10463116" cy="11513548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MD spends most time with local fluctuations…"/>
          <p:cNvSpPr txBox="1"/>
          <p:nvPr>
            <p:ph type="body" sz="half" idx="4294967295"/>
          </p:nvPr>
        </p:nvSpPr>
        <p:spPr>
          <a:xfrm>
            <a:off x="13144665" y="3956467"/>
            <a:ext cx="11101290" cy="9296401"/>
          </a:xfrm>
          <a:prstGeom prst="rect">
            <a:avLst/>
          </a:prstGeom>
        </p:spPr>
        <p:txBody>
          <a:bodyPr/>
          <a:lstStyle/>
          <a:p>
            <a:pPr>
              <a:defRPr sz="4800"/>
            </a:pPr>
            <a:r>
              <a:t>MD spends most time with local fluctuations</a:t>
            </a:r>
          </a:p>
          <a:p>
            <a:pPr>
              <a:defRPr sz="4800"/>
            </a:pPr>
            <a:r>
              <a:t>The movie summarises many long simulations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3" fill="hold"/>
                                        <p:tgtEl>
                                          <p:spTgt spid="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7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Abgerundetes Rechteck"/>
          <p:cNvSpPr/>
          <p:nvPr/>
        </p:nvSpPr>
        <p:spPr>
          <a:xfrm>
            <a:off x="8676821" y="700673"/>
            <a:ext cx="8044374" cy="3212137"/>
          </a:xfrm>
          <a:prstGeom prst="roundRect">
            <a:avLst>
              <a:gd name="adj" fmla="val 15000"/>
            </a:avLst>
          </a:prstGeom>
          <a:solidFill>
            <a:schemeClr val="accent1">
              <a:lumOff val="1684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3" name="#8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#8</a:t>
            </a:r>
          </a:p>
        </p:txBody>
      </p:sp>
      <p:pic>
        <p:nvPicPr>
          <p:cNvPr id="284" name="griffin.png" descr="griff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85316" y="345574"/>
            <a:ext cx="5356072" cy="3638913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The implicit protein force field"/>
          <p:cNvSpPr txBox="1"/>
          <p:nvPr/>
        </p:nvSpPr>
        <p:spPr>
          <a:xfrm>
            <a:off x="9004913" y="2861383"/>
            <a:ext cx="7535317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The implicit protein force field</a:t>
            </a:r>
          </a:p>
        </p:txBody>
      </p:sp>
      <p:sp>
        <p:nvSpPr>
          <p:cNvPr id="286" name="GRIFFIN: A versatile methodology for optimization of protein-lipid interfaces for membrane protein simulations.…"/>
          <p:cNvSpPr txBox="1"/>
          <p:nvPr/>
        </p:nvSpPr>
        <p:spPr>
          <a:xfrm>
            <a:off x="188389" y="12303986"/>
            <a:ext cx="15164411" cy="1197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2400">
                <a:solidFill>
                  <a:srgbClr val="0071BC"/>
                </a:solidFill>
              </a:defRPr>
            </a:pPr>
            <a:r>
              <a:rPr u="sng">
                <a:hlinkClick r:id="rId3" invalidUrl="" action="" tgtFrame="" tooltip="" history="1" highlightClick="0" endSnd="0"/>
              </a:rPr>
              <a:t>GRIFFIN: A versatile methodology for optimization of protein-lipid interfaces for membrane protein simulations.</a:t>
            </a:r>
            <a:endParaRPr>
              <a:solidFill>
                <a:srgbClr val="4D8055"/>
              </a:solidFill>
            </a:endParaRPr>
          </a:p>
          <a:p>
            <a:pPr algn="l" defTabSz="457200">
              <a:defRPr b="0" sz="2400">
                <a:solidFill>
                  <a:srgbClr val="212121"/>
                </a:solidFill>
              </a:defRPr>
            </a:pPr>
            <a:r>
              <a:t>Staritzbichler R, Anselmi C, Forrest LR, Faraldo-Gómez JD.</a:t>
            </a:r>
          </a:p>
          <a:p>
            <a:pPr algn="l" defTabSz="457200">
              <a:defRPr b="0" sz="2400">
                <a:solidFill>
                  <a:srgbClr val="4D8055"/>
                </a:solidFill>
              </a:defRPr>
            </a:pPr>
            <a:r>
              <a:t>J Chem Theory Comput. 2011</a:t>
            </a:r>
          </a:p>
        </p:txBody>
      </p:sp>
      <p:sp>
        <p:nvSpPr>
          <p:cNvPr id="287" name="@MPI Biophysik"/>
          <p:cNvSpPr txBox="1"/>
          <p:nvPr/>
        </p:nvSpPr>
        <p:spPr>
          <a:xfrm>
            <a:off x="10528649" y="2187068"/>
            <a:ext cx="3326702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500">
                <a:solidFill>
                  <a:srgbClr val="5E5E5E"/>
                </a:solidFill>
              </a:defRPr>
            </a:lvl1pPr>
          </a:lstStyle>
          <a:p>
            <a:pPr/>
            <a:r>
              <a:t>@MPI Biophysik</a:t>
            </a:r>
          </a:p>
        </p:txBody>
      </p:sp>
      <p:sp>
        <p:nvSpPr>
          <p:cNvPr id="288" name="Molecular dynamics is very accurate yet limited in sampling…"/>
          <p:cNvSpPr txBox="1"/>
          <p:nvPr>
            <p:ph type="body" idx="4294967295"/>
          </p:nvPr>
        </p:nvSpPr>
        <p:spPr>
          <a:xfrm>
            <a:off x="915004" y="3341375"/>
            <a:ext cx="17666666" cy="8912850"/>
          </a:xfrm>
          <a:prstGeom prst="rect">
            <a:avLst/>
          </a:prstGeom>
        </p:spPr>
        <p:txBody>
          <a:bodyPr/>
          <a:lstStyle/>
          <a:p>
            <a:pPr>
              <a:defRPr sz="4800"/>
            </a:pPr>
            <a:r>
              <a:t>Molecular dynamics is very accurate yet limited in sampling</a:t>
            </a:r>
          </a:p>
          <a:p>
            <a:pPr>
              <a:defRPr sz="4800"/>
            </a:pPr>
            <a:r>
              <a:t>Griffin is precalulating a potential protein force field</a:t>
            </a:r>
          </a:p>
          <a:p>
            <a:pPr lvl="2">
              <a:defRPr sz="4800"/>
            </a:pPr>
            <a:r>
              <a:t>Atomic detail (highly accurate)</a:t>
            </a:r>
          </a:p>
          <a:p>
            <a:pPr lvl="2">
              <a:defRPr sz="4800"/>
            </a:pPr>
            <a:r>
              <a:t>Precalculated on grid (fast but static)</a:t>
            </a:r>
          </a:p>
        </p:txBody>
      </p:sp>
      <p:sp>
        <p:nvSpPr>
          <p:cNvPr id="289" name="Software"/>
          <p:cNvSpPr txBox="1"/>
          <p:nvPr/>
        </p:nvSpPr>
        <p:spPr>
          <a:xfrm>
            <a:off x="13956872" y="1218375"/>
            <a:ext cx="174421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Software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v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cv</a:t>
            </a:r>
          </a:p>
        </p:txBody>
      </p:sp>
      <p:sp>
        <p:nvSpPr>
          <p:cNvPr id="124" name="Diploma in Physics at University Hamburg / Deutsches Elektronen Synchrotron (DESY)…"/>
          <p:cNvSpPr txBox="1"/>
          <p:nvPr>
            <p:ph type="body" idx="1"/>
          </p:nvPr>
        </p:nvSpPr>
        <p:spPr>
          <a:xfrm>
            <a:off x="1689100" y="3149600"/>
            <a:ext cx="21005800" cy="8181410"/>
          </a:xfrm>
          <a:prstGeom prst="rect">
            <a:avLst/>
          </a:prstGeom>
        </p:spPr>
        <p:txBody>
          <a:bodyPr/>
          <a:lstStyle/>
          <a:p>
            <a:pPr marL="463550" indent="-463550" defTabSz="602615">
              <a:spcBef>
                <a:spcPts val="4300"/>
              </a:spcBef>
              <a:defRPr sz="3504"/>
            </a:pPr>
            <a:r>
              <a:t>Diploma in Physics at University Hamburg / Deutsches Elektronen Synchrotron (DESY)</a:t>
            </a:r>
          </a:p>
          <a:p>
            <a:pPr marL="463550" indent="-463550" defTabSz="602615">
              <a:spcBef>
                <a:spcPts val="4300"/>
              </a:spcBef>
              <a:defRPr sz="3504"/>
            </a:pPr>
            <a:r>
              <a:t>PhD in Physics at Max Planck Institute of Biophysics</a:t>
            </a:r>
          </a:p>
          <a:p>
            <a:pPr marL="463550" indent="-463550" defTabSz="602615">
              <a:spcBef>
                <a:spcPts val="4300"/>
              </a:spcBef>
              <a:defRPr sz="3504"/>
            </a:pPr>
            <a:r>
              <a:t>Postdoc </a:t>
            </a:r>
          </a:p>
          <a:p>
            <a:pPr lvl="2" marL="1390650" indent="-463550" defTabSz="602615">
              <a:spcBef>
                <a:spcPts val="4300"/>
              </a:spcBef>
              <a:defRPr sz="3504"/>
            </a:pPr>
            <a:r>
              <a:t>with Jens Meiler at Vanderbilt University</a:t>
            </a:r>
          </a:p>
          <a:p>
            <a:pPr lvl="2" marL="1390650" indent="-463550" defTabSz="602615">
              <a:spcBef>
                <a:spcPts val="4300"/>
              </a:spcBef>
              <a:defRPr sz="3504"/>
            </a:pPr>
            <a:r>
              <a:t>Max Planck Institute of Biophysics</a:t>
            </a:r>
          </a:p>
          <a:p>
            <a:pPr lvl="2" marL="1390650" indent="-463550" defTabSz="602615">
              <a:spcBef>
                <a:spcPts val="4300"/>
              </a:spcBef>
              <a:defRPr sz="3504"/>
            </a:pPr>
            <a:r>
              <a:t>with Ugur Sahin at BIONTECH</a:t>
            </a:r>
          </a:p>
          <a:p>
            <a:pPr marL="463550" indent="-463550" defTabSz="602615">
              <a:spcBef>
                <a:spcPts val="4300"/>
              </a:spcBef>
              <a:defRPr sz="3504"/>
            </a:pPr>
            <a:r>
              <a:t>CEO / Founder at </a:t>
            </a:r>
            <a:r>
              <a:rPr cap="small"/>
              <a:t>Immuthera</a:t>
            </a:r>
            <a:r>
              <a:t> GmbH</a:t>
            </a:r>
          </a:p>
          <a:p>
            <a:pPr marL="463550" indent="-463550" defTabSz="602615">
              <a:spcBef>
                <a:spcPts val="4300"/>
              </a:spcBef>
              <a:defRPr sz="3504"/>
            </a:pPr>
            <a:r>
              <a:t>Postdoc with Peter Hildebrand at Institute of Biophysics and Medical Physics</a:t>
            </a:r>
          </a:p>
        </p:txBody>
      </p:sp>
      <p:sp>
        <p:nvSpPr>
          <p:cNvPr id="125" name="http://staritzbichler.com/rene.html"/>
          <p:cNvSpPr txBox="1"/>
          <p:nvPr/>
        </p:nvSpPr>
        <p:spPr>
          <a:xfrm>
            <a:off x="8094935" y="12237654"/>
            <a:ext cx="8194130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 u="sng">
                <a:solidFill>
                  <a:srgbClr val="5E5E5E"/>
                </a:solidFill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http://staritzbichler.com/rene.html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Force gr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Force grid</a:t>
            </a:r>
          </a:p>
        </p:txBody>
      </p:sp>
      <p:pic>
        <p:nvPicPr>
          <p:cNvPr id="292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40297" y="3161590"/>
            <a:ext cx="8661401" cy="189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mol_ff_grid.png" descr="mol_ff_gri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3097" y="6833194"/>
            <a:ext cx="7848601" cy="518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ff_grid.png" descr="ff_gri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79301" y="6985594"/>
            <a:ext cx="7264401" cy="487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forces.png" descr="force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827960" y="7386850"/>
            <a:ext cx="9501518" cy="4074289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Pfeil"/>
          <p:cNvSpPr/>
          <p:nvPr/>
        </p:nvSpPr>
        <p:spPr>
          <a:xfrm>
            <a:off x="13656332" y="7783450"/>
            <a:ext cx="1132631" cy="740898"/>
          </a:xfrm>
          <a:prstGeom prst="rightArrow">
            <a:avLst>
              <a:gd name="adj1" fmla="val 21955"/>
              <a:gd name="adj2" fmla="val 49535"/>
            </a:avLst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7" name="Precalculate forces acting on dummy atom located at grid point"/>
          <p:cNvSpPr txBox="1"/>
          <p:nvPr/>
        </p:nvSpPr>
        <p:spPr>
          <a:xfrm>
            <a:off x="6350698" y="12520301"/>
            <a:ext cx="1168260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Precalculate forces acting on dummy atom located at grid point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sulting fo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Resulting forces</a:t>
            </a:r>
          </a:p>
        </p:txBody>
      </p:sp>
      <p:pic>
        <p:nvPicPr>
          <p:cNvPr id="300" name="explicit_mol_in_ff.png" descr="explicit_mol_in_f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80479" y="3086100"/>
            <a:ext cx="7150101" cy="942340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Inside molecule volume: surface force…"/>
          <p:cNvSpPr txBox="1"/>
          <p:nvPr>
            <p:ph type="body" sz="half" idx="4294967295"/>
          </p:nvPr>
        </p:nvSpPr>
        <p:spPr>
          <a:xfrm>
            <a:off x="264858" y="2977708"/>
            <a:ext cx="13150601" cy="9296401"/>
          </a:xfrm>
          <a:prstGeom prst="rect">
            <a:avLst/>
          </a:prstGeom>
        </p:spPr>
        <p:txBody>
          <a:bodyPr/>
          <a:lstStyle/>
          <a:p>
            <a:pPr>
              <a:defRPr sz="4800"/>
            </a:pPr>
            <a:r>
              <a:t>Inside molecule volume: surface force</a:t>
            </a:r>
          </a:p>
          <a:p>
            <a:pPr>
              <a:defRPr sz="4800"/>
            </a:pPr>
            <a:r>
              <a:t>Outside: Coulomb and van der Waals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he ‚ghost‘ in a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The ‚ghost‘ in action</a:t>
            </a:r>
          </a:p>
        </p:txBody>
      </p:sp>
      <p:pic>
        <p:nvPicPr>
          <p:cNvPr id="304" name="prot_bilayer.png" descr="prot_bilay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5739" y="3441175"/>
            <a:ext cx="6673179" cy="4891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bilayer.png" descr="bilay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33849" y="3441175"/>
            <a:ext cx="5252791" cy="5080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bilayer1.png" descr="bilayer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44995" y="9132489"/>
            <a:ext cx="3632201" cy="393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bilayer2.png" descr="bilayer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744144" y="9113439"/>
            <a:ext cx="3632201" cy="3975101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I:"/>
          <p:cNvSpPr txBox="1"/>
          <p:nvPr/>
        </p:nvSpPr>
        <p:spPr>
          <a:xfrm>
            <a:off x="1593026" y="5436331"/>
            <a:ext cx="914782" cy="1762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/>
            </a:lvl1pPr>
          </a:lstStyle>
          <a:p>
            <a:pPr/>
            <a:r>
              <a:t>I:</a:t>
            </a:r>
          </a:p>
        </p:txBody>
      </p:sp>
      <p:sp>
        <p:nvSpPr>
          <p:cNvPr id="309" name="II:"/>
          <p:cNvSpPr txBox="1"/>
          <p:nvPr/>
        </p:nvSpPr>
        <p:spPr>
          <a:xfrm>
            <a:off x="1386968" y="10219550"/>
            <a:ext cx="1326897" cy="1762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/>
            </a:lvl1pPr>
          </a:lstStyle>
          <a:p>
            <a:pPr/>
            <a:r>
              <a:t>II:</a:t>
            </a:r>
          </a:p>
        </p:txBody>
      </p:sp>
      <p:sp>
        <p:nvSpPr>
          <p:cNvPr id="310" name="Pfeil"/>
          <p:cNvSpPr/>
          <p:nvPr/>
        </p:nvSpPr>
        <p:spPr>
          <a:xfrm>
            <a:off x="9936849" y="5682770"/>
            <a:ext cx="2243018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1" name="Pfeil"/>
          <p:cNvSpPr/>
          <p:nvPr/>
        </p:nvSpPr>
        <p:spPr>
          <a:xfrm>
            <a:off x="9936850" y="10465989"/>
            <a:ext cx="2243018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Bacterial photosyst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Bacterial photosystem</a:t>
            </a:r>
          </a:p>
        </p:txBody>
      </p:sp>
      <p:pic>
        <p:nvPicPr>
          <p:cNvPr id="314" name="photosystem.png" descr="photosyste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0908" y="2418851"/>
            <a:ext cx="14326165" cy="932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clash.png" descr="clash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89963" y="3418602"/>
            <a:ext cx="7556501" cy="8216901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Modeling of complex topology with massive clashes."/>
          <p:cNvSpPr txBox="1"/>
          <p:nvPr/>
        </p:nvSpPr>
        <p:spPr>
          <a:xfrm>
            <a:off x="7346060" y="12716748"/>
            <a:ext cx="9691879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Modeling of complex topology with massive clashes.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++ concep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C++ concepts</a:t>
            </a:r>
          </a:p>
        </p:txBody>
      </p:sp>
      <p:sp>
        <p:nvSpPr>
          <p:cNvPr id="319" name="Grid points: polymorphism…"/>
          <p:cNvSpPr txBox="1"/>
          <p:nvPr>
            <p:ph type="body" sz="half" idx="1"/>
          </p:nvPr>
        </p:nvSpPr>
        <p:spPr>
          <a:xfrm>
            <a:off x="1689100" y="3149600"/>
            <a:ext cx="11340135" cy="9296400"/>
          </a:xfrm>
          <a:prstGeom prst="rect">
            <a:avLst/>
          </a:prstGeom>
        </p:spPr>
        <p:txBody>
          <a:bodyPr/>
          <a:lstStyle/>
          <a:p>
            <a:pPr/>
            <a:r>
              <a:t>Grid points: polymorphism</a:t>
            </a:r>
          </a:p>
          <a:p>
            <a:pPr/>
            <a:r>
              <a:t>Link to MD: </a:t>
            </a:r>
          </a:p>
          <a:p>
            <a:pPr lvl="1"/>
            <a:r>
              <a:t>High RAM demand =&gt; fork daemon </a:t>
            </a:r>
          </a:p>
          <a:p>
            <a:pPr lvl="1"/>
            <a:r>
              <a:t>Inter process communication (ipc.h) </a:t>
            </a:r>
          </a:p>
          <a:p>
            <a:pPr lvl="1"/>
            <a:r>
              <a:t>Parallelization (mpi.h)</a:t>
            </a:r>
          </a:p>
        </p:txBody>
      </p:sp>
      <p:pic>
        <p:nvPicPr>
          <p:cNvPr id="320" name="griffin.png" descr="griff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28448" y="319581"/>
            <a:ext cx="4477160" cy="30417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3" name="shared_ptr&lt;GridPoint&gt; gp = new SurfaceForce(implicit_mols, pos);…"/>
          <p:cNvGrpSpPr/>
          <p:nvPr/>
        </p:nvGrpSpPr>
        <p:grpSpPr>
          <a:xfrm>
            <a:off x="14030222" y="5147210"/>
            <a:ext cx="10259518" cy="1590229"/>
            <a:chOff x="0" y="0"/>
            <a:chExt cx="10259516" cy="1590228"/>
          </a:xfrm>
        </p:grpSpPr>
        <p:sp>
          <p:nvSpPr>
            <p:cNvPr id="322" name="shared_ptr&lt;GridPoint&gt; gp = new SurfaceForce(implicit_mols, pos);…"/>
            <p:cNvSpPr txBox="1"/>
            <p:nvPr/>
          </p:nvSpPr>
          <p:spPr>
            <a:xfrm>
              <a:off x="63500" y="63500"/>
              <a:ext cx="10132517" cy="1463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39700" tIns="139700" rIns="139700" bIns="139700" numCol="1" anchor="ctr">
              <a:spAutoFit/>
            </a:bodyPr>
            <a:lstStyle/>
            <a:p>
              <a:pPr marR="139700" algn="l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t>shared_ptr&lt;GridPoint&gt; gp = new SurfaceForce(implicit_mols, pos);</a:t>
              </a:r>
            </a:p>
            <a:p>
              <a:pPr marR="139700" algn="l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R="139700" algn="l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t>vector3N force = gp-&gt;Force(explicit_atom);</a:t>
              </a:r>
            </a:p>
          </p:txBody>
        </p:sp>
        <p:pic>
          <p:nvPicPr>
            <p:cNvPr id="321" name="shared_ptr&lt;GridPoint&gt; gp = new SurfaceForce(implicit_mols, pos);… shared_ptr&lt;GridPoint&gt; gp = new SurfaceForce(implicit_mols, pos);vector3N force = gp-&gt;Force(explicit_atom);" descr="shared_ptr&lt;GridPoint&gt; gp = new SurfaceForce(implicit_mols, pos);… shared_ptr&lt;GridPoint&gt; gp = new SurfaceForce(implicit_mols, pos);vector3N force = gp-&gt;Force(explicit_atom);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259517" cy="1590229"/>
            </a:xfrm>
            <a:prstGeom prst="rect">
              <a:avLst/>
            </a:prstGeom>
            <a:effectLst/>
          </p:spPr>
        </p:pic>
      </p:grpSp>
      <p:sp>
        <p:nvSpPr>
          <p:cNvPr id="324" name="Molecule-atom force-field"/>
          <p:cNvSpPr txBox="1"/>
          <p:nvPr/>
        </p:nvSpPr>
        <p:spPr>
          <a:xfrm>
            <a:off x="14234725" y="4495438"/>
            <a:ext cx="483908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Molecule-atom force-field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Workflo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Workflow</a:t>
            </a:r>
          </a:p>
        </p:txBody>
      </p:sp>
      <p:pic>
        <p:nvPicPr>
          <p:cNvPr id="327" name="workflow.png" descr="workflo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7813" y="4569931"/>
            <a:ext cx="21188374" cy="8027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griffin.png" descr="griffi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28448" y="319581"/>
            <a:ext cx="4477160" cy="3041782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Explicit"/>
          <p:cNvSpPr txBox="1"/>
          <p:nvPr/>
        </p:nvSpPr>
        <p:spPr>
          <a:xfrm>
            <a:off x="19715794" y="12986863"/>
            <a:ext cx="1552195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Explicit </a:t>
            </a:r>
          </a:p>
        </p:txBody>
      </p:sp>
      <p:sp>
        <p:nvSpPr>
          <p:cNvPr id="330" name="Implicit"/>
          <p:cNvSpPr txBox="1"/>
          <p:nvPr/>
        </p:nvSpPr>
        <p:spPr>
          <a:xfrm>
            <a:off x="3141740" y="12986863"/>
            <a:ext cx="155829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Implicit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Explicit vs implic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Explicit vs implicit</a:t>
            </a:r>
          </a:p>
        </p:txBody>
      </p:sp>
      <p:pic>
        <p:nvPicPr>
          <p:cNvPr id="333" name="griffin.png" descr="griff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28448" y="319581"/>
            <a:ext cx="4477160" cy="3041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Bildschirmvideo aufnehmen 2022-06-17 um 15.08.58.mov" descr="Bildschirmvideo aufnehmen 2022-06-17 um 15.08.58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56824" y="3427077"/>
            <a:ext cx="12768040" cy="10355182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Split…"/>
          <p:cNvSpPr txBox="1"/>
          <p:nvPr>
            <p:ph type="body" sz="half" idx="4294967295"/>
          </p:nvPr>
        </p:nvSpPr>
        <p:spPr>
          <a:xfrm>
            <a:off x="13524320" y="3956467"/>
            <a:ext cx="9785860" cy="9296401"/>
          </a:xfrm>
          <a:prstGeom prst="rect">
            <a:avLst/>
          </a:prstGeom>
        </p:spPr>
        <p:txBody>
          <a:bodyPr/>
          <a:lstStyle/>
          <a:p>
            <a:pPr>
              <a:defRPr sz="4800"/>
            </a:pPr>
            <a:r>
              <a:t>Split</a:t>
            </a:r>
          </a:p>
          <a:p>
            <a:pPr lvl="2">
              <a:defRPr sz="4800"/>
            </a:pPr>
            <a:r>
              <a:t>static: implicit</a:t>
            </a:r>
          </a:p>
          <a:p>
            <a:pPr lvl="2">
              <a:defRPr sz="4800"/>
            </a:pPr>
            <a:r>
              <a:t>dynamic: explicit</a:t>
            </a:r>
          </a:p>
          <a:p>
            <a:pPr>
              <a:defRPr sz="4800"/>
            </a:pPr>
            <a:r>
              <a:t>Flexible choice </a:t>
            </a:r>
          </a:p>
          <a:p>
            <a:pPr lvl="2">
              <a:defRPr sz="4800"/>
            </a:pPr>
            <a:r>
              <a:t>even within one molecule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0" fill="hold"/>
                                        <p:tgtEl>
                                          <p:spTgt spid="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3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3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riffin outloo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Griffin outlook</a:t>
            </a:r>
          </a:p>
        </p:txBody>
      </p:sp>
      <p:sp>
        <p:nvSpPr>
          <p:cNvPr id="338" name="Rigid body dynamics…"/>
          <p:cNvSpPr txBox="1"/>
          <p:nvPr>
            <p:ph type="body" sz="half" idx="1"/>
          </p:nvPr>
        </p:nvSpPr>
        <p:spPr>
          <a:xfrm>
            <a:off x="10349290" y="4285715"/>
            <a:ext cx="13665220" cy="7567822"/>
          </a:xfrm>
          <a:prstGeom prst="rect">
            <a:avLst/>
          </a:prstGeom>
        </p:spPr>
        <p:txBody>
          <a:bodyPr/>
          <a:lstStyle/>
          <a:p>
            <a:pPr marL="488950" indent="-488950" defTabSz="635634">
              <a:spcBef>
                <a:spcPts val="4500"/>
              </a:spcBef>
              <a:defRPr sz="3696"/>
            </a:pPr>
            <a:r>
              <a:t>Rigid body dynamics</a:t>
            </a:r>
          </a:p>
          <a:p>
            <a:pPr lvl="2" marL="1466850" indent="-488950" defTabSz="635634">
              <a:spcBef>
                <a:spcPts val="4500"/>
              </a:spcBef>
              <a:defRPr sz="3696"/>
            </a:pPr>
            <a:r>
              <a:t>Dynamics of large assemblies (e.g. viral capsids)</a:t>
            </a:r>
          </a:p>
          <a:p>
            <a:pPr lvl="2" marL="1466850" indent="-488950" defTabSz="635634">
              <a:spcBef>
                <a:spcPts val="4500"/>
              </a:spcBef>
              <a:defRPr sz="3696"/>
            </a:pPr>
            <a:r>
              <a:t>Protein-protein force-field (5D/6D grid) </a:t>
            </a:r>
          </a:p>
          <a:p>
            <a:pPr lvl="2" marL="1466850" indent="-488950" defTabSz="635634">
              <a:spcBef>
                <a:spcPts val="4500"/>
              </a:spcBef>
              <a:defRPr sz="3696"/>
            </a:pPr>
            <a:r>
              <a:t>SQL instead of RAM</a:t>
            </a:r>
          </a:p>
          <a:p>
            <a:pPr lvl="2" marL="1466850" indent="-488950" defTabSz="635634">
              <a:spcBef>
                <a:spcPts val="4500"/>
              </a:spcBef>
              <a:defRPr sz="3696"/>
            </a:pPr>
          </a:p>
          <a:p>
            <a:pPr marL="488950" indent="-488950" defTabSz="635634">
              <a:spcBef>
                <a:spcPts val="4500"/>
              </a:spcBef>
              <a:defRPr sz="3696"/>
            </a:pPr>
            <a:r>
              <a:t>Monte Carlo</a:t>
            </a:r>
          </a:p>
          <a:p>
            <a:pPr lvl="2" marL="1466850" indent="-488950" defTabSz="635634">
              <a:spcBef>
                <a:spcPts val="4500"/>
              </a:spcBef>
              <a:defRPr sz="3696"/>
            </a:pPr>
            <a:r>
              <a:t>Binding of small molecules (Docking)</a:t>
            </a:r>
          </a:p>
        </p:txBody>
      </p:sp>
      <p:pic>
        <p:nvPicPr>
          <p:cNvPr id="339" name="griffin.png" descr="griff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28448" y="319581"/>
            <a:ext cx="4477160" cy="3041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5352" y="3877519"/>
            <a:ext cx="4113752" cy="4113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Bild" descr="Bild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96201" y="9227189"/>
            <a:ext cx="4132054" cy="3041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Acknowledg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Acknowledgments</a:t>
            </a:r>
          </a:p>
        </p:txBody>
      </p:sp>
      <p:sp>
        <p:nvSpPr>
          <p:cNvPr id="344" name="AlignMe…"/>
          <p:cNvSpPr txBox="1"/>
          <p:nvPr>
            <p:ph type="body" sz="quarter" idx="1"/>
          </p:nvPr>
        </p:nvSpPr>
        <p:spPr>
          <a:xfrm>
            <a:off x="1257300" y="3149600"/>
            <a:ext cx="6154283" cy="9194800"/>
          </a:xfrm>
          <a:prstGeom prst="rect">
            <a:avLst/>
          </a:prstGeom>
        </p:spPr>
        <p:txBody>
          <a:bodyPr/>
          <a:lstStyle/>
          <a:p>
            <a:pPr marL="0" indent="0" defTabSz="346709">
              <a:spcBef>
                <a:spcPts val="2400"/>
              </a:spcBef>
              <a:buSzTx/>
              <a:buNone/>
              <a:defRPr b="1" sz="2016" u="sng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AlignMe</a:t>
            </a:r>
          </a:p>
          <a:p>
            <a:pPr lvl="1" marL="533400" indent="-266700" defTabSz="346709">
              <a:spcBef>
                <a:spcPts val="2400"/>
              </a:spcBef>
              <a:defRPr sz="2016"/>
            </a:pPr>
            <a:r>
              <a:t>Kamil Khafizov</a:t>
            </a:r>
          </a:p>
          <a:p>
            <a:pPr lvl="1" marL="533400" indent="-266700" defTabSz="346709">
              <a:spcBef>
                <a:spcPts val="2400"/>
              </a:spcBef>
              <a:defRPr sz="2016"/>
            </a:pPr>
            <a:r>
              <a:t>Markus Stamm</a:t>
            </a:r>
          </a:p>
          <a:p>
            <a:pPr lvl="1" marL="533400" indent="-266700" defTabSz="346709">
              <a:spcBef>
                <a:spcPts val="2400"/>
              </a:spcBef>
              <a:defRPr sz="2016"/>
            </a:pPr>
            <a:r>
              <a:t>Edoardo Sarti</a:t>
            </a:r>
          </a:p>
          <a:p>
            <a:pPr lvl="1" marL="533400" indent="-266700" defTabSz="346709">
              <a:spcBef>
                <a:spcPts val="2400"/>
              </a:spcBef>
              <a:defRPr sz="2016"/>
            </a:pPr>
            <a:r>
              <a:t>Lucy Forrest</a:t>
            </a:r>
          </a:p>
          <a:p>
            <a:pPr marL="0" indent="0" defTabSz="346709">
              <a:spcBef>
                <a:spcPts val="2400"/>
              </a:spcBef>
              <a:buSzTx/>
              <a:buNone/>
              <a:defRPr b="1" sz="2016" u="sng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Griffin</a:t>
            </a:r>
          </a:p>
          <a:p>
            <a:pPr lvl="1" marL="533400" indent="-266700" defTabSz="346709">
              <a:spcBef>
                <a:spcPts val="2400"/>
              </a:spcBef>
              <a:defRPr sz="2016"/>
            </a:pPr>
            <a:r>
              <a:t>Lucy Forrest</a:t>
            </a:r>
          </a:p>
          <a:p>
            <a:pPr lvl="1" marL="533400" indent="-266700" defTabSz="346709">
              <a:spcBef>
                <a:spcPts val="2400"/>
              </a:spcBef>
              <a:defRPr sz="2016"/>
            </a:pPr>
            <a:r>
              <a:t>José Faraldo-Gómez</a:t>
            </a:r>
          </a:p>
          <a:p>
            <a:pPr marL="0" indent="0" defTabSz="346709">
              <a:spcBef>
                <a:spcPts val="2400"/>
              </a:spcBef>
              <a:buSzTx/>
              <a:buNone/>
              <a:defRPr b="1" sz="2016" u="sng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ProteinPrompt</a:t>
            </a:r>
          </a:p>
          <a:p>
            <a:pPr lvl="1" marL="533400" indent="-266700" defTabSz="346709">
              <a:spcBef>
                <a:spcPts val="2400"/>
              </a:spcBef>
              <a:defRPr sz="2016"/>
            </a:pPr>
            <a:r>
              <a:t>Sebastian Canzler</a:t>
            </a:r>
          </a:p>
          <a:p>
            <a:pPr lvl="1" marL="533400" indent="-266700" defTabSz="346709">
              <a:spcBef>
                <a:spcPts val="2400"/>
              </a:spcBef>
              <a:defRPr sz="2016"/>
            </a:pPr>
            <a:r>
              <a:t>Markus Fischer</a:t>
            </a:r>
          </a:p>
          <a:p>
            <a:pPr lvl="1" marL="533400" indent="-266700" defTabSz="346709">
              <a:spcBef>
                <a:spcPts val="2400"/>
              </a:spcBef>
              <a:defRPr sz="2016"/>
            </a:pPr>
            <a:r>
              <a:t>Nikola Ristic</a:t>
            </a:r>
          </a:p>
          <a:p>
            <a:pPr lvl="1" marL="533400" indent="-266700" defTabSz="346709">
              <a:spcBef>
                <a:spcPts val="2400"/>
              </a:spcBef>
              <a:defRPr sz="2016"/>
            </a:pPr>
            <a:r>
              <a:t>Peter Hildebrand</a:t>
            </a:r>
          </a:p>
          <a:p>
            <a:pPr marL="0" indent="0" defTabSz="346709">
              <a:spcBef>
                <a:spcPts val="2400"/>
              </a:spcBef>
              <a:buSzTx/>
              <a:buNone/>
              <a:defRPr b="1" sz="2016" u="sng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EpitopeThreader</a:t>
            </a:r>
          </a:p>
          <a:p>
            <a:pPr lvl="1" marL="533400" indent="-266700" defTabSz="346709">
              <a:spcBef>
                <a:spcPts val="2400"/>
              </a:spcBef>
              <a:defRPr sz="2016"/>
            </a:pPr>
            <a:r>
              <a:t>Ugur Sahin</a:t>
            </a:r>
          </a:p>
        </p:txBody>
      </p:sp>
      <p:sp>
        <p:nvSpPr>
          <p:cNvPr id="345" name="‚Lone wolf’ projects"/>
          <p:cNvSpPr txBox="1"/>
          <p:nvPr/>
        </p:nvSpPr>
        <p:spPr>
          <a:xfrm>
            <a:off x="18086701" y="3146776"/>
            <a:ext cx="3460141" cy="52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 sz="2800" u="sng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‚Lone wolf’ </a:t>
            </a:r>
            <a:r>
              <a:rPr i="0"/>
              <a:t>projects</a:t>
            </a:r>
          </a:p>
        </p:txBody>
      </p:sp>
      <p:pic>
        <p:nvPicPr>
          <p:cNvPr id="346" name="griffin.png" descr="griffi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45069" y="6528101"/>
            <a:ext cx="2641628" cy="1794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smoothT.png" descr="smooth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35668" y="4421441"/>
            <a:ext cx="2260429" cy="16362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0" name="Gruppieren"/>
          <p:cNvGrpSpPr/>
          <p:nvPr/>
        </p:nvGrpSpPr>
        <p:grpSpPr>
          <a:xfrm>
            <a:off x="17291027" y="8978592"/>
            <a:ext cx="5198822" cy="1794721"/>
            <a:chOff x="0" y="0"/>
            <a:chExt cx="5198821" cy="1794720"/>
          </a:xfrm>
        </p:grpSpPr>
        <p:pic>
          <p:nvPicPr>
            <p:cNvPr id="348" name="Bild" descr="Bild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65730" y="0"/>
              <a:ext cx="1633035" cy="1794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9" name="Epitope               Threader"/>
            <p:cNvSpPr txBox="1"/>
            <p:nvPr/>
          </p:nvSpPr>
          <p:spPr>
            <a:xfrm>
              <a:off x="-1" y="314161"/>
              <a:ext cx="5198823" cy="5974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300">
                  <a:solidFill>
                    <a:srgbClr val="5E5E5E"/>
                  </a:solidFill>
                </a:defRPr>
              </a:lvl1pPr>
            </a:lstStyle>
            <a:p>
              <a:pPr/>
              <a:r>
                <a:t>Epitope               Threader</a:t>
              </a:r>
            </a:p>
          </p:txBody>
        </p:sp>
      </p:grpSp>
      <p:pic>
        <p:nvPicPr>
          <p:cNvPr id="351" name="mutantX.png" descr="mutantX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539100" y="11429083"/>
            <a:ext cx="2506229" cy="641325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MDsrv…"/>
          <p:cNvSpPr txBox="1"/>
          <p:nvPr/>
        </p:nvSpPr>
        <p:spPr>
          <a:xfrm>
            <a:off x="7203748" y="3209921"/>
            <a:ext cx="5695045" cy="7944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l" defTabSz="371475">
              <a:spcBef>
                <a:spcPts val="2600"/>
              </a:spcBef>
              <a:defRPr sz="2159" u="sng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MDsrv</a:t>
            </a:r>
          </a:p>
          <a:p>
            <a:pPr lvl="1" marL="571500" indent="-285750" algn="l" defTabSz="371475">
              <a:spcBef>
                <a:spcPts val="2600"/>
              </a:spcBef>
              <a:buSzPct val="125000"/>
              <a:buChar char="•"/>
              <a:defRPr b="0" sz="2159"/>
            </a:pPr>
            <a:r>
              <a:t>Michelle Kampfrath</a:t>
            </a:r>
          </a:p>
          <a:p>
            <a:pPr lvl="1" marL="571500" indent="-285750" algn="l" defTabSz="371475">
              <a:spcBef>
                <a:spcPts val="2600"/>
              </a:spcBef>
              <a:buSzPct val="125000"/>
              <a:buChar char="•"/>
              <a:defRPr b="0" sz="2159"/>
            </a:pPr>
            <a:r>
              <a:t>Daniel Wiegreffe</a:t>
            </a:r>
          </a:p>
          <a:p>
            <a:pPr lvl="1" marL="571500" indent="-285750" algn="l" defTabSz="371475">
              <a:spcBef>
                <a:spcPts val="2600"/>
              </a:spcBef>
              <a:buSzPct val="125000"/>
              <a:buChar char="•"/>
              <a:defRPr b="0" sz="2159"/>
            </a:pPr>
            <a:r>
              <a:t>Guillermo Pérez Hernández</a:t>
            </a:r>
          </a:p>
          <a:p>
            <a:pPr lvl="1" marL="571500" indent="-285750" algn="l" defTabSz="371475">
              <a:spcBef>
                <a:spcPts val="2600"/>
              </a:spcBef>
              <a:buSzPct val="125000"/>
              <a:buChar char="•"/>
              <a:defRPr b="0" sz="2159"/>
            </a:pPr>
            <a:r>
              <a:t>Johanna Tiemann</a:t>
            </a:r>
          </a:p>
          <a:p>
            <a:pPr lvl="1" marL="571500" indent="-285750" algn="l" defTabSz="371475">
              <a:spcBef>
                <a:spcPts val="2600"/>
              </a:spcBef>
              <a:buSzPct val="125000"/>
              <a:buChar char="•"/>
              <a:defRPr b="0" sz="2159"/>
            </a:pPr>
            <a:r>
              <a:t>Alex Rose</a:t>
            </a:r>
          </a:p>
          <a:p>
            <a:pPr lvl="1" marL="571500" indent="-285750" algn="l" defTabSz="371475">
              <a:spcBef>
                <a:spcPts val="2600"/>
              </a:spcBef>
              <a:buSzPct val="125000"/>
              <a:buChar char="•"/>
              <a:defRPr b="0" sz="2159"/>
            </a:pPr>
            <a:r>
              <a:t>Gerik Scheuermann</a:t>
            </a:r>
          </a:p>
          <a:p>
            <a:pPr lvl="1" marL="571500" indent="-285750" algn="l" defTabSz="371475">
              <a:spcBef>
                <a:spcPts val="2600"/>
              </a:spcBef>
              <a:buSzPct val="125000"/>
              <a:buChar char="•"/>
              <a:defRPr b="0" sz="2159"/>
            </a:pPr>
            <a:r>
              <a:t>Peter Hildebrand</a:t>
            </a:r>
          </a:p>
          <a:p>
            <a:pPr algn="l" defTabSz="371475">
              <a:spcBef>
                <a:spcPts val="2600"/>
              </a:spcBef>
              <a:defRPr sz="2250" u="sng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bcl::fold &amp; bcl::em-fold</a:t>
            </a:r>
          </a:p>
          <a:p>
            <a:pPr lvl="1" marL="571500" indent="-285750" algn="l" defTabSz="371475">
              <a:spcBef>
                <a:spcPts val="2600"/>
              </a:spcBef>
              <a:buSzPct val="125000"/>
              <a:buChar char="•"/>
              <a:defRPr b="0" sz="2159"/>
            </a:pPr>
            <a:r>
              <a:t>Nils Wötzel</a:t>
            </a:r>
          </a:p>
          <a:p>
            <a:pPr lvl="1" marL="571500" indent="-285750" algn="l" defTabSz="371475">
              <a:spcBef>
                <a:spcPts val="2600"/>
              </a:spcBef>
              <a:buSzPct val="125000"/>
              <a:buChar char="•"/>
              <a:defRPr b="0" sz="2159"/>
            </a:pPr>
            <a:r>
              <a:t>Mert Karaks</a:t>
            </a:r>
          </a:p>
          <a:p>
            <a:pPr lvl="1" marL="571500" indent="-285750" algn="l" defTabSz="371475">
              <a:spcBef>
                <a:spcPts val="2600"/>
              </a:spcBef>
              <a:buSzPct val="125000"/>
              <a:buChar char="•"/>
              <a:defRPr b="0" sz="2159"/>
            </a:pPr>
            <a:r>
              <a:t>Jens Meiler</a:t>
            </a:r>
          </a:p>
        </p:txBody>
      </p:sp>
      <p:sp>
        <p:nvSpPr>
          <p:cNvPr id="353" name="(Prototype)"/>
          <p:cNvSpPr txBox="1"/>
          <p:nvPr/>
        </p:nvSpPr>
        <p:spPr>
          <a:xfrm>
            <a:off x="21291431" y="11475679"/>
            <a:ext cx="158842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(</a:t>
            </a:r>
            <a:r>
              <a:rPr sz="2300"/>
              <a:t>Prototype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49965" y="5880252"/>
            <a:ext cx="4942941" cy="426639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Molecular biolo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Molecular biology</a:t>
            </a:r>
          </a:p>
        </p:txBody>
      </p:sp>
      <p:grpSp>
        <p:nvGrpSpPr>
          <p:cNvPr id="133" name="Gruppieren"/>
          <p:cNvGrpSpPr/>
          <p:nvPr/>
        </p:nvGrpSpPr>
        <p:grpSpPr>
          <a:xfrm>
            <a:off x="1613902" y="3259035"/>
            <a:ext cx="21156196" cy="2453077"/>
            <a:chOff x="0" y="0"/>
            <a:chExt cx="21156195" cy="2453076"/>
          </a:xfrm>
        </p:grpSpPr>
        <p:sp>
          <p:nvSpPr>
            <p:cNvPr id="129" name="Methods"/>
            <p:cNvSpPr/>
            <p:nvPr/>
          </p:nvSpPr>
          <p:spPr>
            <a:xfrm>
              <a:off x="0" y="0"/>
              <a:ext cx="21156196" cy="2453077"/>
            </a:xfrm>
            <a:prstGeom prst="roundRect">
              <a:avLst>
                <a:gd name="adj" fmla="val 7766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Methods</a:t>
              </a:r>
            </a:p>
          </p:txBody>
        </p:sp>
        <p:sp>
          <p:nvSpPr>
            <p:cNvPr id="130" name="Binding"/>
            <p:cNvSpPr/>
            <p:nvPr/>
          </p:nvSpPr>
          <p:spPr>
            <a:xfrm>
              <a:off x="7545403" y="197310"/>
              <a:ext cx="6087463" cy="1270001"/>
            </a:xfrm>
            <a:prstGeom prst="roundRect">
              <a:avLst>
                <a:gd name="adj" fmla="val 15000"/>
              </a:avLst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Binding</a:t>
              </a:r>
            </a:p>
          </p:txBody>
        </p:sp>
        <p:sp>
          <p:nvSpPr>
            <p:cNvPr id="131" name="Design"/>
            <p:cNvSpPr/>
            <p:nvPr/>
          </p:nvSpPr>
          <p:spPr>
            <a:xfrm>
              <a:off x="14940946" y="197310"/>
              <a:ext cx="6087464" cy="1270001"/>
            </a:xfrm>
            <a:prstGeom prst="roundRect">
              <a:avLst>
                <a:gd name="adj" fmla="val 15000"/>
              </a:avLst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Design</a:t>
              </a:r>
            </a:p>
          </p:txBody>
        </p:sp>
        <p:sp>
          <p:nvSpPr>
            <p:cNvPr id="132" name="Dynamics"/>
            <p:cNvSpPr/>
            <p:nvPr/>
          </p:nvSpPr>
          <p:spPr>
            <a:xfrm>
              <a:off x="149859" y="197310"/>
              <a:ext cx="6087463" cy="1270001"/>
            </a:xfrm>
            <a:prstGeom prst="roundRect">
              <a:avLst>
                <a:gd name="adj" fmla="val 15000"/>
              </a:avLst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Dynamics</a:t>
              </a:r>
            </a:p>
          </p:txBody>
        </p:sp>
      </p:grpSp>
      <p:sp>
        <p:nvSpPr>
          <p:cNvPr id="134" name="Receptors:…"/>
          <p:cNvSpPr txBox="1"/>
          <p:nvPr/>
        </p:nvSpPr>
        <p:spPr>
          <a:xfrm>
            <a:off x="6319703" y="8495868"/>
            <a:ext cx="3609849" cy="1475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Receptors:</a:t>
            </a:r>
          </a:p>
          <a:p>
            <a:pPr marL="396874" indent="-396874" algn="l">
              <a:buSzPct val="125000"/>
              <a:buChar char="•"/>
              <a:defRPr b="0"/>
            </a:pPr>
            <a:r>
              <a:t>GPCR</a:t>
            </a:r>
          </a:p>
          <a:p>
            <a:pPr marL="396874" indent="-396874" algn="l">
              <a:buSzPct val="125000"/>
              <a:buChar char="•"/>
              <a:defRPr b="0"/>
            </a:pPr>
            <a:r>
              <a:t>Immune receptors</a:t>
            </a:r>
          </a:p>
        </p:txBody>
      </p:sp>
      <p:grpSp>
        <p:nvGrpSpPr>
          <p:cNvPr id="139" name="Gruppieren"/>
          <p:cNvGrpSpPr/>
          <p:nvPr/>
        </p:nvGrpSpPr>
        <p:grpSpPr>
          <a:xfrm>
            <a:off x="1602865" y="10322925"/>
            <a:ext cx="21156197" cy="2453077"/>
            <a:chOff x="0" y="0"/>
            <a:chExt cx="21156195" cy="2453076"/>
          </a:xfrm>
        </p:grpSpPr>
        <p:sp>
          <p:nvSpPr>
            <p:cNvPr id="135" name="Biomedical application"/>
            <p:cNvSpPr/>
            <p:nvPr/>
          </p:nvSpPr>
          <p:spPr>
            <a:xfrm>
              <a:off x="0" y="0"/>
              <a:ext cx="21156196" cy="2453077"/>
            </a:xfrm>
            <a:prstGeom prst="roundRect">
              <a:avLst>
                <a:gd name="adj" fmla="val 7766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Biomedical application</a:t>
              </a:r>
            </a:p>
          </p:txBody>
        </p:sp>
        <p:sp>
          <p:nvSpPr>
            <p:cNvPr id="136" name="Marker"/>
            <p:cNvSpPr/>
            <p:nvPr/>
          </p:nvSpPr>
          <p:spPr>
            <a:xfrm>
              <a:off x="7545403" y="197310"/>
              <a:ext cx="6087463" cy="1270001"/>
            </a:xfrm>
            <a:prstGeom prst="roundRect">
              <a:avLst>
                <a:gd name="adj" fmla="val 15000"/>
              </a:avLst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Marker</a:t>
              </a:r>
            </a:p>
          </p:txBody>
        </p:sp>
        <p:sp>
          <p:nvSpPr>
            <p:cNvPr id="137" name="Therapeutics"/>
            <p:cNvSpPr/>
            <p:nvPr/>
          </p:nvSpPr>
          <p:spPr>
            <a:xfrm>
              <a:off x="14940946" y="197310"/>
              <a:ext cx="6087464" cy="1270001"/>
            </a:xfrm>
            <a:prstGeom prst="roundRect">
              <a:avLst>
                <a:gd name="adj" fmla="val 15000"/>
              </a:avLst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Therapeutics</a:t>
              </a:r>
            </a:p>
          </p:txBody>
        </p:sp>
        <p:sp>
          <p:nvSpPr>
            <p:cNvPr id="138" name="Side effect reduction"/>
            <p:cNvSpPr/>
            <p:nvPr/>
          </p:nvSpPr>
          <p:spPr>
            <a:xfrm>
              <a:off x="149859" y="197310"/>
              <a:ext cx="6087463" cy="1270001"/>
            </a:xfrm>
            <a:prstGeom prst="roundRect">
              <a:avLst>
                <a:gd name="adj" fmla="val 15000"/>
              </a:avLst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Side effect reduction</a:t>
              </a:r>
            </a:p>
          </p:txBody>
        </p:sp>
      </p:grpSp>
      <p:sp>
        <p:nvSpPr>
          <p:cNvPr id="140" name="Machines of the cell"/>
          <p:cNvSpPr txBox="1"/>
          <p:nvPr/>
        </p:nvSpPr>
        <p:spPr>
          <a:xfrm>
            <a:off x="10258615" y="6357407"/>
            <a:ext cx="3866770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Machines of the cell </a:t>
            </a:r>
          </a:p>
        </p:txBody>
      </p:sp>
      <p:sp>
        <p:nvSpPr>
          <p:cNvPr id="141" name="Proteins"/>
          <p:cNvSpPr/>
          <p:nvPr/>
        </p:nvSpPr>
        <p:spPr>
          <a:xfrm>
            <a:off x="9038348" y="7127076"/>
            <a:ext cx="6307305" cy="2271154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0">
            <a:solidFill>
              <a:srgbClr val="52192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8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Proteins</a:t>
            </a:r>
          </a:p>
        </p:txBody>
      </p:sp>
      <p:pic>
        <p:nvPicPr>
          <p:cNvPr id="142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9688" y="5833522"/>
            <a:ext cx="3866770" cy="4266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Energy profi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Energy profile</a:t>
            </a:r>
          </a:p>
        </p:txBody>
      </p:sp>
      <p:sp>
        <p:nvSpPr>
          <p:cNvPr id="357" name="Path is basic energy profile (blue)…"/>
          <p:cNvSpPr txBox="1"/>
          <p:nvPr>
            <p:ph type="body" sz="half" idx="1"/>
          </p:nvPr>
        </p:nvSpPr>
        <p:spPr>
          <a:xfrm>
            <a:off x="1689100" y="3149600"/>
            <a:ext cx="12304766" cy="9296400"/>
          </a:xfrm>
          <a:prstGeom prst="rect">
            <a:avLst/>
          </a:prstGeom>
        </p:spPr>
        <p:txBody>
          <a:bodyPr/>
          <a:lstStyle/>
          <a:p>
            <a:pPr/>
            <a:r>
              <a:t>Path is basic energy profile (blue)</a:t>
            </a:r>
          </a:p>
          <a:p>
            <a:pPr/>
            <a:r>
              <a:t>Each model represents local minimum</a:t>
            </a:r>
          </a:p>
          <a:p>
            <a:pPr/>
            <a:r>
              <a:t>Minimum can be estimated by simple well</a:t>
            </a:r>
          </a:p>
          <a:p>
            <a:pPr/>
            <a:r>
              <a:t>Superimposing wells returns simple estimation of energy profile (orange)</a:t>
            </a:r>
          </a:p>
        </p:txBody>
      </p:sp>
      <p:pic>
        <p:nvPicPr>
          <p:cNvPr id="358" name="smoothT.png" descr="smooth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49540" y="131696"/>
            <a:ext cx="3776601" cy="2733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19788" y="4414927"/>
            <a:ext cx="4463466" cy="3122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Bild" descr="Bild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96829" y="8153249"/>
            <a:ext cx="4067875" cy="3027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Bild" descr="Bild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442738" y="4430662"/>
            <a:ext cx="4434744" cy="3122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moothT outloo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SmoothT outlook</a:t>
            </a:r>
          </a:p>
        </p:txBody>
      </p:sp>
      <p:sp>
        <p:nvSpPr>
          <p:cNvPr id="364" name="Webserv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Webserver</a:t>
            </a:r>
          </a:p>
          <a:p>
            <a:pPr lvl="2"/>
            <a:r>
              <a:t>Upload an ensemble of models</a:t>
            </a:r>
          </a:p>
          <a:p>
            <a:pPr lvl="2"/>
            <a:r>
              <a:t>Define a RMSD threshold, start and end point</a:t>
            </a:r>
          </a:p>
          <a:p>
            <a:pPr lvl="2"/>
            <a:r>
              <a:t>Displays movies of pathways</a:t>
            </a:r>
          </a:p>
        </p:txBody>
      </p:sp>
      <p:pic>
        <p:nvPicPr>
          <p:cNvPr id="365" name="smoothT.png" descr="smooth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49540" y="131696"/>
            <a:ext cx="3776601" cy="2733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atient"/>
          <p:cNvSpPr/>
          <p:nvPr/>
        </p:nvSpPr>
        <p:spPr>
          <a:xfrm>
            <a:off x="7537507" y="10323641"/>
            <a:ext cx="9308985" cy="2915438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Patient</a:t>
            </a:r>
          </a:p>
        </p:txBody>
      </p:sp>
      <p:sp>
        <p:nvSpPr>
          <p:cNvPr id="368" name="Raman…"/>
          <p:cNvSpPr/>
          <p:nvPr/>
        </p:nvSpPr>
        <p:spPr>
          <a:xfrm>
            <a:off x="20472976" y="2056843"/>
            <a:ext cx="3593122" cy="3153515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Raman</a:t>
            </a:r>
          </a:p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IR</a:t>
            </a:r>
          </a:p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VIS</a:t>
            </a:r>
          </a:p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MS</a:t>
            </a:r>
          </a:p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NMR</a:t>
            </a:r>
          </a:p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GenSeq</a:t>
            </a:r>
          </a:p>
        </p:txBody>
      </p:sp>
      <p:sp>
        <p:nvSpPr>
          <p:cNvPr id="369" name="Clinical…"/>
          <p:cNvSpPr/>
          <p:nvPr/>
        </p:nvSpPr>
        <p:spPr>
          <a:xfrm>
            <a:off x="20447576" y="5597112"/>
            <a:ext cx="3593122" cy="3153515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Clinical</a:t>
            </a:r>
          </a:p>
          <a:p>
            <a:pPr marL="228600" indent="-228600" algn="l">
              <a:spcBef>
                <a:spcPts val="100"/>
              </a:spcBef>
              <a:buSzPct val="100000"/>
              <a:buChar char="•"/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 Diagnosis</a:t>
            </a:r>
          </a:p>
          <a:p>
            <a:pPr marL="228600" indent="-228600" algn="l">
              <a:spcBef>
                <a:spcPts val="100"/>
              </a:spcBef>
              <a:buSzPct val="100000"/>
              <a:buChar char="•"/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 Characterization</a:t>
            </a:r>
          </a:p>
          <a:p>
            <a:pPr lvl="1" marL="228600" indent="-228600" algn="l">
              <a:spcBef>
                <a:spcPts val="100"/>
              </a:spcBef>
              <a:buSzPct val="100000"/>
              <a:buChar char="•"/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 History </a:t>
            </a:r>
          </a:p>
        </p:txBody>
      </p:sp>
      <p:sp>
        <p:nvSpPr>
          <p:cNvPr id="370" name="AlignMe…"/>
          <p:cNvSpPr/>
          <p:nvPr/>
        </p:nvSpPr>
        <p:spPr>
          <a:xfrm>
            <a:off x="556422" y="1748551"/>
            <a:ext cx="3593122" cy="7004282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AlignMe</a:t>
            </a:r>
          </a:p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ProteinPrompt</a:t>
            </a:r>
          </a:p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ProteinPrompt3D</a:t>
            </a:r>
          </a:p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Griffin</a:t>
            </a:r>
          </a:p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MD</a:t>
            </a:r>
          </a:p>
        </p:txBody>
      </p:sp>
      <p:sp>
        <p:nvSpPr>
          <p:cNvPr id="371" name="Oval"/>
          <p:cNvSpPr/>
          <p:nvPr/>
        </p:nvSpPr>
        <p:spPr>
          <a:xfrm>
            <a:off x="7436453" y="2506523"/>
            <a:ext cx="9511094" cy="5919601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2" name="LearnIT"/>
          <p:cNvSpPr/>
          <p:nvPr/>
        </p:nvSpPr>
        <p:spPr>
          <a:xfrm>
            <a:off x="12539235" y="4256322"/>
            <a:ext cx="3704391" cy="242000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LearnIT</a:t>
            </a:r>
          </a:p>
        </p:txBody>
      </p:sp>
      <p:sp>
        <p:nvSpPr>
          <p:cNvPr id="373" name="MutantX…"/>
          <p:cNvSpPr/>
          <p:nvPr/>
        </p:nvSpPr>
        <p:spPr>
          <a:xfrm>
            <a:off x="8270730" y="4256322"/>
            <a:ext cx="3704392" cy="242000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MutantX</a:t>
            </a:r>
          </a:p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MDsrv</a:t>
            </a:r>
          </a:p>
        </p:txBody>
      </p:sp>
      <p:sp>
        <p:nvSpPr>
          <p:cNvPr id="374" name="Graphical…"/>
          <p:cNvSpPr txBox="1"/>
          <p:nvPr/>
        </p:nvSpPr>
        <p:spPr>
          <a:xfrm>
            <a:off x="11085575" y="6918040"/>
            <a:ext cx="2212849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Graphical</a:t>
            </a:r>
          </a:p>
          <a:p>
            <a:pPr>
              <a:defRPr sz="3600"/>
            </a:pPr>
            <a:r>
              <a:t>Report</a:t>
            </a:r>
          </a:p>
        </p:txBody>
      </p:sp>
      <p:sp>
        <p:nvSpPr>
          <p:cNvPr id="375" name="Marker…"/>
          <p:cNvSpPr/>
          <p:nvPr/>
        </p:nvSpPr>
        <p:spPr>
          <a:xfrm>
            <a:off x="14568405" y="7813702"/>
            <a:ext cx="3753984" cy="2268064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Marker</a:t>
            </a:r>
          </a:p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Diagnosis</a:t>
            </a:r>
          </a:p>
        </p:txBody>
      </p:sp>
      <p:sp>
        <p:nvSpPr>
          <p:cNvPr id="376" name="Adverse…"/>
          <p:cNvSpPr/>
          <p:nvPr/>
        </p:nvSpPr>
        <p:spPr>
          <a:xfrm>
            <a:off x="5868330" y="7813702"/>
            <a:ext cx="3753984" cy="2268064"/>
          </a:xfrm>
          <a:prstGeom prst="ellipse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Adverse</a:t>
            </a:r>
          </a:p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effects</a:t>
            </a:r>
          </a:p>
        </p:txBody>
      </p:sp>
      <p:sp>
        <p:nvSpPr>
          <p:cNvPr id="377" name="Pfeil"/>
          <p:cNvSpPr/>
          <p:nvPr/>
        </p:nvSpPr>
        <p:spPr>
          <a:xfrm>
            <a:off x="4167267" y="4831323"/>
            <a:ext cx="3925683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52192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8" name="Pfeil"/>
          <p:cNvSpPr/>
          <p:nvPr/>
        </p:nvSpPr>
        <p:spPr>
          <a:xfrm rot="9600000">
            <a:off x="16135880" y="3621821"/>
            <a:ext cx="4349943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52192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9" name="Pfeil"/>
          <p:cNvSpPr/>
          <p:nvPr/>
        </p:nvSpPr>
        <p:spPr>
          <a:xfrm rot="12000000">
            <a:off x="16181041" y="6001996"/>
            <a:ext cx="4349944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52192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0" name="Pfeil"/>
          <p:cNvSpPr/>
          <p:nvPr/>
        </p:nvSpPr>
        <p:spPr>
          <a:xfrm rot="5400000">
            <a:off x="11238107" y="8766338"/>
            <a:ext cx="1907785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52192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81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53672" y="10630526"/>
            <a:ext cx="1441644" cy="2268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93158" y="10678698"/>
            <a:ext cx="2400608" cy="1525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Bild" descr="Bild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53242" y="10647329"/>
            <a:ext cx="1512042" cy="2268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Bild" descr="Bild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37812" y="10716798"/>
            <a:ext cx="2319568" cy="14584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" name="Tabelle"/>
          <p:cNvGraphicFramePr/>
          <p:nvPr/>
        </p:nvGraphicFramePr>
        <p:xfrm>
          <a:off x="684338" y="1433134"/>
          <a:ext cx="23373089" cy="12031783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{C7B018BB-80A7-4F77-B60F-C8B233D01FF8}</a:tableStyleId>
              </a:tblPr>
              <a:tblGrid>
                <a:gridCol w="7769863"/>
                <a:gridCol w="7769863"/>
                <a:gridCol w="7769863"/>
              </a:tblGrid>
              <a:tr h="1316108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  <a:sym typeface="Helvetica Neue Medium"/>
                        </a:rPr>
                        <a:t>Medical</a:t>
                      </a:r>
                    </a:p>
                  </a:txBody>
                  <a:tcPr marL="50800" marR="50800" marT="50800" marB="50800" anchor="ctr" anchorCtr="0" horzOverflow="overflow">
                    <a:lnL w="63500">
                      <a:solidFill>
                        <a:srgbClr val="606060"/>
                      </a:solidFill>
                      <a:miter lim="400000"/>
                    </a:lnL>
                    <a:lnT w="63500">
                      <a:solidFill>
                        <a:srgbClr val="606060"/>
                      </a:solidFill>
                      <a:miter lim="400000"/>
                    </a:lnT>
                    <a:lnB w="635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  <a:sym typeface="Helvetica Neue Medium"/>
                        </a:rPr>
                        <a:t>Software (C++)</a:t>
                      </a:r>
                    </a:p>
                  </a:txBody>
                  <a:tcPr marL="50800" marR="50800" marT="50800" marB="50800" anchor="ctr" anchorCtr="0" horzOverflow="overflow">
                    <a:lnT w="63500">
                      <a:solidFill>
                        <a:srgbClr val="606060"/>
                      </a:solidFill>
                      <a:miter lim="400000"/>
                    </a:lnT>
                    <a:lnB w="635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  <a:sym typeface="Helvetica Neue Medium"/>
                        </a:rPr>
                        <a:t>Webserver (flask,js)</a:t>
                      </a:r>
                    </a:p>
                  </a:txBody>
                  <a:tcPr marL="50800" marR="50800" marT="50800" marB="50800" anchor="ctr" anchorCtr="0" horzOverflow="overflow">
                    <a:lnR w="63500">
                      <a:solidFill>
                        <a:srgbClr val="606060"/>
                      </a:solidFill>
                      <a:miter lim="400000"/>
                    </a:lnR>
                    <a:lnT w="63500">
                      <a:solidFill>
                        <a:srgbClr val="606060"/>
                      </a:solidFill>
                      <a:miter lim="400000"/>
                    </a:lnT>
                    <a:lnB w="25400">
                      <a:solidFill>
                        <a:srgbClr val="606060"/>
                      </a:solidFill>
                      <a:miter lim="400000"/>
                    </a:lnB>
                  </a:tcPr>
                </a:tc>
              </a:tr>
              <a:tr h="10652174">
                <a:tc>
                  <a:txBody>
                    <a:bodyPr/>
                    <a:lstStyle/>
                    <a:p>
                      <a:pPr marL="449791" indent="-449791" algn="l" defTabSz="914400">
                        <a:buSzPct val="125000"/>
                        <a:buChar char="•"/>
                        <a:defRPr sz="3400">
                          <a:sym typeface="Helvetica Neue"/>
                        </a:defRPr>
                      </a:pPr>
                      <a:r>
                        <a:t>New laboratory diagnostic method using Raman spectroscopy      (patent pending)</a:t>
                      </a:r>
                    </a:p>
                    <a:p>
                      <a:pPr algn="l" defTabSz="914400">
                        <a:defRPr sz="3400">
                          <a:sym typeface="Helvetica Neue"/>
                        </a:defRPr>
                      </a:pPr>
                    </a:p>
                    <a:p>
                      <a:pPr algn="l" defTabSz="914400">
                        <a:defRPr sz="3400">
                          <a:sym typeface="Helvetica Neue"/>
                        </a:defRPr>
                      </a:pPr>
                    </a:p>
                    <a:p>
                      <a:pPr algn="l" defTabSz="914400">
                        <a:defRPr sz="3400">
                          <a:sym typeface="Helvetica Neue"/>
                        </a:defRPr>
                      </a:pPr>
                    </a:p>
                    <a:p>
                      <a:pPr marL="449791" indent="-449791" algn="l" defTabSz="914400">
                        <a:buSzPct val="125000"/>
                        <a:buChar char="•"/>
                        <a:defRPr sz="3400">
                          <a:sym typeface="Helvetica Neue"/>
                        </a:defRPr>
                      </a:pPr>
                      <a:r>
                        <a:t>Design of an epilepsy drug (currently tested in mice) collaboration with Charité, Uni Innsbruck and Company</a:t>
                      </a:r>
                    </a:p>
                    <a:p>
                      <a:pPr algn="l" defTabSz="914400">
                        <a:defRPr sz="3400">
                          <a:sym typeface="Helvetica Neue"/>
                        </a:defRPr>
                      </a:pPr>
                    </a:p>
                    <a:p>
                      <a:pPr algn="l" defTabSz="914400">
                        <a:defRPr sz="34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63500">
                      <a:solidFill>
                        <a:srgbClr val="606060"/>
                      </a:solidFill>
                      <a:miter lim="400000"/>
                    </a:lnL>
                    <a:lnR w="63500">
                      <a:solidFill>
                        <a:srgbClr val="B8B8B8"/>
                      </a:solidFill>
                      <a:miter lim="400000"/>
                    </a:lnR>
                    <a:lnT w="63500">
                      <a:solidFill>
                        <a:srgbClr val="606060"/>
                      </a:solidFill>
                      <a:miter lim="400000"/>
                    </a:lnT>
                    <a:lnB w="63500">
                      <a:solidFill>
                        <a:srgbClr val="60606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3400">
                          <a:sym typeface="Helvetica Neue"/>
                        </a:rPr>
                        <a:t>
</a:t>
                      </a:r>
                    </a:p>
                  </a:txBody>
                  <a:tcPr marL="50800" marR="50800" marT="50800" marB="50800" anchor="ctr" anchorCtr="0" horzOverflow="overflow">
                    <a:lnL w="63500">
                      <a:solidFill>
                        <a:srgbClr val="B8B8B8"/>
                      </a:solidFill>
                      <a:miter lim="400000"/>
                    </a:lnL>
                    <a:lnR w="63500">
                      <a:solidFill>
                        <a:srgbClr val="B8B8B8"/>
                      </a:solidFill>
                      <a:miter lim="400000"/>
                    </a:lnR>
                    <a:lnT w="63500">
                      <a:solidFill>
                        <a:srgbClr val="606060"/>
                      </a:solidFill>
                      <a:miter lim="400000"/>
                    </a:lnT>
                    <a:lnB w="635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3400">
                          <a:sym typeface="Helvetica Neue"/>
                        </a:rPr>
                        <a:t>
</a:t>
                      </a:r>
                    </a:p>
                  </a:txBody>
                  <a:tcPr marL="50800" marR="50800" marT="50800" marB="50800" anchor="ctr" anchorCtr="0" horzOverflow="overflow">
                    <a:lnL w="63500">
                      <a:solidFill>
                        <a:srgbClr val="B8B8B8"/>
                      </a:solidFill>
                      <a:miter lim="400000"/>
                    </a:lnL>
                    <a:lnR w="63500">
                      <a:solidFill>
                        <a:srgbClr val="606060"/>
                      </a:solidFill>
                      <a:miter lim="400000"/>
                    </a:lnR>
                    <a:lnT w="25400">
                      <a:solidFill>
                        <a:srgbClr val="606060"/>
                      </a:solidFill>
                      <a:miter lim="400000"/>
                    </a:lnT>
                    <a:lnB w="635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45" name="alignme_logo.png" descr="alignme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8032" y="2924446"/>
            <a:ext cx="3227935" cy="163628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(cgi/perl)"/>
          <p:cNvSpPr txBox="1"/>
          <p:nvPr/>
        </p:nvSpPr>
        <p:spPr>
          <a:xfrm>
            <a:off x="22472548" y="3487037"/>
            <a:ext cx="1440981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700"/>
            </a:lvl1pPr>
          </a:lstStyle>
          <a:p>
            <a:pPr/>
            <a:r>
              <a:t>(cgi/perl)</a:t>
            </a:r>
          </a:p>
        </p:txBody>
      </p:sp>
      <p:pic>
        <p:nvPicPr>
          <p:cNvPr id="147" name="mutantX.png" descr="mutant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34948" y="5067848"/>
            <a:ext cx="4022768" cy="1029396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(python)"/>
          <p:cNvSpPr txBox="1"/>
          <p:nvPr/>
        </p:nvSpPr>
        <p:spPr>
          <a:xfrm>
            <a:off x="14360619" y="9097175"/>
            <a:ext cx="1352855" cy="511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700"/>
            </a:lvl1pPr>
          </a:lstStyle>
          <a:p>
            <a:pPr/>
            <a:r>
              <a:t>(python)</a:t>
            </a:r>
          </a:p>
        </p:txBody>
      </p:sp>
      <p:pic>
        <p:nvPicPr>
          <p:cNvPr id="149" name="griffin.png" descr="griffi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71186" y="6604365"/>
            <a:ext cx="2641628" cy="1794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smoothT.png" descr="smooth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61786" y="4764406"/>
            <a:ext cx="2260428" cy="1636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Bild" descr="Bild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344469" y="6937460"/>
            <a:ext cx="3803726" cy="10856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" name="Gruppieren"/>
          <p:cNvGrpSpPr/>
          <p:nvPr/>
        </p:nvGrpSpPr>
        <p:grpSpPr>
          <a:xfrm>
            <a:off x="9649276" y="10204763"/>
            <a:ext cx="5198822" cy="1794721"/>
            <a:chOff x="0" y="0"/>
            <a:chExt cx="5198821" cy="1794720"/>
          </a:xfrm>
        </p:grpSpPr>
        <p:pic>
          <p:nvPicPr>
            <p:cNvPr id="152" name="Bild" descr="Bild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665730" y="0"/>
              <a:ext cx="1633035" cy="1794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3" name="Epitope               Threader"/>
            <p:cNvSpPr txBox="1"/>
            <p:nvPr/>
          </p:nvSpPr>
          <p:spPr>
            <a:xfrm>
              <a:off x="-1" y="314161"/>
              <a:ext cx="5198823" cy="5974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300">
                  <a:solidFill>
                    <a:srgbClr val="5E5E5E"/>
                  </a:solidFill>
                </a:defRPr>
              </a:lvl1pPr>
            </a:lstStyle>
            <a:p>
              <a:pPr/>
              <a:r>
                <a:t>Epitope               Threader</a:t>
              </a:r>
            </a:p>
          </p:txBody>
        </p:sp>
      </p:grpSp>
      <p:pic>
        <p:nvPicPr>
          <p:cNvPr id="155" name="alignme_logo.png" descr="alignme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2365" y="2924446"/>
            <a:ext cx="3227935" cy="1636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rotein_prompt.jpg" descr="protein_prompt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124516" y="8887282"/>
            <a:ext cx="2591875" cy="1322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rotein_prompt.jpg" descr="protein_prompt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934162" y="8717065"/>
            <a:ext cx="2591876" cy="132211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Key achievements"/>
          <p:cNvSpPr txBox="1"/>
          <p:nvPr>
            <p:ph type="title" idx="4294967295"/>
          </p:nvPr>
        </p:nvSpPr>
        <p:spPr>
          <a:xfrm>
            <a:off x="1689100" y="-444500"/>
            <a:ext cx="21005800" cy="2286000"/>
          </a:xfrm>
          <a:prstGeom prst="rect">
            <a:avLst/>
          </a:prstGeom>
        </p:spPr>
        <p:txBody>
          <a:bodyPr/>
          <a:lstStyle>
            <a:lvl1pPr>
              <a:defRPr sz="7900">
                <a:solidFill>
                  <a:srgbClr val="5E5E5E"/>
                </a:solidFill>
              </a:defRPr>
            </a:lvl1pPr>
          </a:lstStyle>
          <a:p>
            <a:pPr/>
            <a:r>
              <a:t>Key achievements</a:t>
            </a:r>
          </a:p>
        </p:txBody>
      </p:sp>
      <p:sp>
        <p:nvSpPr>
          <p:cNvPr id="159" name="Voronoia"/>
          <p:cNvSpPr txBox="1"/>
          <p:nvPr/>
        </p:nvSpPr>
        <p:spPr>
          <a:xfrm>
            <a:off x="18746522" y="12343231"/>
            <a:ext cx="2638705" cy="74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rgbClr val="5E5E5E"/>
                </a:solidFill>
              </a:defRPr>
            </a:lvl1pPr>
          </a:lstStyle>
          <a:p>
            <a:pPr defTabSz="914400"/>
            <a:r>
              <a:t>Voronoia</a:t>
            </a:r>
          </a:p>
        </p:txBody>
      </p:sp>
      <p:sp>
        <p:nvSpPr>
          <p:cNvPr id="160" name="bcl::fold / bcl::em-fold"/>
          <p:cNvSpPr txBox="1"/>
          <p:nvPr/>
        </p:nvSpPr>
        <p:spPr>
          <a:xfrm>
            <a:off x="9419186" y="12343231"/>
            <a:ext cx="5814493" cy="74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>
                <a:solidFill>
                  <a:srgbClr val="5E5E5E"/>
                </a:solidFill>
              </a:defRPr>
            </a:lvl1pPr>
          </a:lstStyle>
          <a:p>
            <a:pPr/>
            <a:r>
              <a:t>bcl::fold / bcl::em-fold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mutantX.png" descr="mutant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45162" y="11343200"/>
            <a:ext cx="4748344" cy="1215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rotein_prompt.jpg" descr="protein_promp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49765" y="6631293"/>
            <a:ext cx="4049039" cy="2065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griffin.png" descr="griffi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70864" y="1278687"/>
            <a:ext cx="4477161" cy="3041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smoothT.png" descr="smooth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1218" y="6264881"/>
            <a:ext cx="3537966" cy="2561065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Binding"/>
          <p:cNvSpPr/>
          <p:nvPr/>
        </p:nvSpPr>
        <p:spPr>
          <a:xfrm>
            <a:off x="8865682" y="6491210"/>
            <a:ext cx="6307304" cy="2271154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0">
            <a:solidFill>
              <a:srgbClr val="52192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9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Binding</a:t>
            </a:r>
          </a:p>
        </p:txBody>
      </p:sp>
      <p:sp>
        <p:nvSpPr>
          <p:cNvPr id="167" name="Pfeil"/>
          <p:cNvSpPr/>
          <p:nvPr/>
        </p:nvSpPr>
        <p:spPr>
          <a:xfrm rot="10800000">
            <a:off x="16021617" y="6991787"/>
            <a:ext cx="2243018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8" name="Pfeil"/>
          <p:cNvSpPr/>
          <p:nvPr/>
        </p:nvSpPr>
        <p:spPr>
          <a:xfrm rot="16200000">
            <a:off x="11308232" y="9449532"/>
            <a:ext cx="1422205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9" name="Pfeil"/>
          <p:cNvSpPr/>
          <p:nvPr/>
        </p:nvSpPr>
        <p:spPr>
          <a:xfrm rot="8100000">
            <a:off x="14873225" y="4690841"/>
            <a:ext cx="224206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0" name="Pfeil"/>
          <p:cNvSpPr/>
          <p:nvPr/>
        </p:nvSpPr>
        <p:spPr>
          <a:xfrm>
            <a:off x="5901032" y="6991787"/>
            <a:ext cx="2243018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1" name="Pfeil"/>
          <p:cNvSpPr/>
          <p:nvPr/>
        </p:nvSpPr>
        <p:spPr>
          <a:xfrm rot="2700000">
            <a:off x="6893393" y="4673303"/>
            <a:ext cx="224206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174" name="Gruppieren"/>
          <p:cNvGrpSpPr/>
          <p:nvPr/>
        </p:nvGrpSpPr>
        <p:grpSpPr>
          <a:xfrm>
            <a:off x="2644170" y="2271097"/>
            <a:ext cx="6794612" cy="2345615"/>
            <a:chOff x="0" y="0"/>
            <a:chExt cx="6794610" cy="2345614"/>
          </a:xfrm>
        </p:grpSpPr>
        <p:pic>
          <p:nvPicPr>
            <p:cNvPr id="172" name="Bild" descr="Bild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265930" y="0"/>
              <a:ext cx="2134298" cy="2345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3" name="Epitope               Threader"/>
            <p:cNvSpPr txBox="1"/>
            <p:nvPr/>
          </p:nvSpPr>
          <p:spPr>
            <a:xfrm>
              <a:off x="0" y="410594"/>
              <a:ext cx="6794611" cy="780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600">
                  <a:solidFill>
                    <a:srgbClr val="5E5E5E"/>
                  </a:solidFill>
                </a:defRPr>
              </a:lvl1pPr>
            </a:lstStyle>
            <a:p>
              <a:pPr/>
              <a:r>
                <a:t>Epitope               Threader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Abgerundetes Rechteck"/>
          <p:cNvSpPr/>
          <p:nvPr/>
        </p:nvSpPr>
        <p:spPr>
          <a:xfrm>
            <a:off x="12521900" y="3396021"/>
            <a:ext cx="11538669" cy="6121514"/>
          </a:xfrm>
          <a:prstGeom prst="roundRect">
            <a:avLst>
              <a:gd name="adj" fmla="val 7871"/>
            </a:avLst>
          </a:prstGeom>
          <a:solidFill>
            <a:schemeClr val="accent1">
              <a:lumOff val="1684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7" name="Abgerundetes Rechteck"/>
          <p:cNvSpPr/>
          <p:nvPr/>
        </p:nvSpPr>
        <p:spPr>
          <a:xfrm>
            <a:off x="323431" y="3396021"/>
            <a:ext cx="11538669" cy="6121514"/>
          </a:xfrm>
          <a:prstGeom prst="roundRect">
            <a:avLst>
              <a:gd name="adj" fmla="val 7871"/>
            </a:avLst>
          </a:prstGeom>
          <a:solidFill>
            <a:schemeClr val="accent1">
              <a:lumOff val="1684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8" name="Webserver…"/>
          <p:cNvSpPr txBox="1"/>
          <p:nvPr/>
        </p:nvSpPr>
        <p:spPr>
          <a:xfrm>
            <a:off x="654498" y="3511419"/>
            <a:ext cx="7558787" cy="5752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0" sz="8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Webserver</a:t>
            </a:r>
          </a:p>
          <a:p>
            <a:pPr algn="l">
              <a:defRPr b="0" sz="7000">
                <a:latin typeface="+mn-lt"/>
                <a:ea typeface="+mn-ea"/>
                <a:cs typeface="+mn-cs"/>
                <a:sym typeface="Helvetica Neue Medium"/>
              </a:defRPr>
            </a:pPr>
            <a:r>
              <a:t>#1  MDsrv</a:t>
            </a:r>
          </a:p>
          <a:p>
            <a:pPr algn="l">
              <a:defRPr b="0" sz="7000">
                <a:latin typeface="+mn-lt"/>
                <a:ea typeface="+mn-ea"/>
                <a:cs typeface="+mn-cs"/>
                <a:sym typeface="Helvetica Neue Medium"/>
              </a:defRPr>
            </a:pPr>
            <a:r>
              <a:t>#2  AlignMe</a:t>
            </a:r>
          </a:p>
          <a:p>
            <a:pPr algn="l">
              <a:defRPr b="0" sz="7000">
                <a:latin typeface="+mn-lt"/>
                <a:ea typeface="+mn-ea"/>
                <a:cs typeface="+mn-cs"/>
                <a:sym typeface="Helvetica Neue Medium"/>
              </a:defRPr>
            </a:pPr>
            <a:r>
              <a:t>#3  MutantX</a:t>
            </a:r>
          </a:p>
          <a:p>
            <a:pPr algn="l">
              <a:defRPr b="0" sz="7000">
                <a:latin typeface="+mn-lt"/>
                <a:ea typeface="+mn-ea"/>
                <a:cs typeface="+mn-cs"/>
                <a:sym typeface="Helvetica Neue Medium"/>
              </a:defRPr>
            </a:pPr>
            <a:r>
              <a:t>#4  ProteinPrompt</a:t>
            </a:r>
          </a:p>
        </p:txBody>
      </p:sp>
      <p:sp>
        <p:nvSpPr>
          <p:cNvPr id="179" name="Software…"/>
          <p:cNvSpPr txBox="1"/>
          <p:nvPr/>
        </p:nvSpPr>
        <p:spPr>
          <a:xfrm>
            <a:off x="12811246" y="3580422"/>
            <a:ext cx="11177176" cy="575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8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Software</a:t>
            </a:r>
          </a:p>
          <a:p>
            <a:pPr algn="l">
              <a:defRPr b="0" sz="7000">
                <a:latin typeface="+mn-lt"/>
                <a:ea typeface="+mn-ea"/>
                <a:cs typeface="+mn-cs"/>
                <a:sym typeface="Helvetica Neue Medium"/>
              </a:defRPr>
            </a:pPr>
            <a:r>
              <a:t>#5  bcl::fold &amp; bcl::em-fold</a:t>
            </a:r>
          </a:p>
          <a:p>
            <a:pPr algn="l">
              <a:defRPr b="0" sz="7000">
                <a:latin typeface="+mn-lt"/>
                <a:ea typeface="+mn-ea"/>
                <a:cs typeface="+mn-cs"/>
                <a:sym typeface="Helvetica Neue Medium"/>
              </a:defRPr>
            </a:pPr>
            <a:r>
              <a:t>#6  EpitopeThreader</a:t>
            </a:r>
          </a:p>
          <a:p>
            <a:pPr algn="l">
              <a:defRPr b="0" sz="7000">
                <a:latin typeface="+mn-lt"/>
                <a:ea typeface="+mn-ea"/>
                <a:cs typeface="+mn-cs"/>
                <a:sym typeface="Helvetica Neue Medium"/>
              </a:defRPr>
            </a:pPr>
            <a:r>
              <a:t>#7  SmoothT</a:t>
            </a:r>
          </a:p>
          <a:p>
            <a:pPr algn="l">
              <a:defRPr b="0" sz="7000">
                <a:latin typeface="+mn-lt"/>
                <a:ea typeface="+mn-ea"/>
                <a:cs typeface="+mn-cs"/>
                <a:sym typeface="Helvetica Neue Medium"/>
              </a:defRPr>
            </a:pPr>
            <a:r>
              <a:t>#8  Griffin</a:t>
            </a:r>
          </a:p>
        </p:txBody>
      </p:sp>
      <p:sp>
        <p:nvSpPr>
          <p:cNvPr id="180" name="Outline"/>
          <p:cNvSpPr txBox="1"/>
          <p:nvPr/>
        </p:nvSpPr>
        <p:spPr>
          <a:xfrm>
            <a:off x="11226469" y="1193371"/>
            <a:ext cx="1931062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5E5E5E"/>
                </a:solidFill>
              </a:defRPr>
            </a:lvl1pPr>
          </a:lstStyle>
          <a:p>
            <a:pPr/>
            <a:r>
              <a:t>Outline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Abgerundetes Rechteck"/>
          <p:cNvSpPr/>
          <p:nvPr/>
        </p:nvSpPr>
        <p:spPr>
          <a:xfrm>
            <a:off x="8676821" y="700673"/>
            <a:ext cx="7030358" cy="3212137"/>
          </a:xfrm>
          <a:prstGeom prst="roundRect">
            <a:avLst>
              <a:gd name="adj" fmla="val 15000"/>
            </a:avLst>
          </a:prstGeom>
          <a:solidFill>
            <a:schemeClr val="accent1">
              <a:lumOff val="1684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83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76057" y="1167486"/>
            <a:ext cx="4955943" cy="1414552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MDsrv: visual sharing and analysis of molecular dynamics simulations.…"/>
          <p:cNvSpPr txBox="1"/>
          <p:nvPr/>
        </p:nvSpPr>
        <p:spPr>
          <a:xfrm>
            <a:off x="165403" y="12275210"/>
            <a:ext cx="16304181" cy="1197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2400">
                <a:solidFill>
                  <a:srgbClr val="4C2C92"/>
                </a:solidFill>
              </a:defRPr>
            </a:pPr>
            <a:r>
              <a:rPr u="sng">
                <a:hlinkClick r:id="rId3" invalidUrl="" action="" tgtFrame="" tooltip="" history="1" highlightClick="0" endSnd="0"/>
              </a:rPr>
              <a:t>MDsrv: visual sharing and analysis of molecular dynamics simulations.</a:t>
            </a:r>
            <a:endParaRPr>
              <a:solidFill>
                <a:srgbClr val="4D8055"/>
              </a:solidFill>
            </a:endParaRPr>
          </a:p>
          <a:p>
            <a:pPr algn="l" defTabSz="457200">
              <a:defRPr b="0" sz="2400">
                <a:solidFill>
                  <a:srgbClr val="212121"/>
                </a:solidFill>
              </a:defRPr>
            </a:pPr>
            <a:r>
              <a:t>Kampfrath M, Staritzbichler R, Hernández GP, Rose AS, Tiemann JKS, Scheuermann G, Wiegreffe D, Hildebrand PW.</a:t>
            </a:r>
          </a:p>
          <a:p>
            <a:pPr algn="l" defTabSz="457200">
              <a:defRPr b="0" sz="2400">
                <a:solidFill>
                  <a:srgbClr val="4D8055"/>
                </a:solidFill>
              </a:defRPr>
            </a:pPr>
            <a:r>
              <a:t>Nucleic Acids Res. 2022 </a:t>
            </a:r>
          </a:p>
        </p:txBody>
      </p:sp>
      <p:sp>
        <p:nvSpPr>
          <p:cNvPr id="185" name="#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#1</a:t>
            </a:r>
          </a:p>
        </p:txBody>
      </p:sp>
      <p:sp>
        <p:nvSpPr>
          <p:cNvPr id="186" name="Sharing simulations"/>
          <p:cNvSpPr txBox="1"/>
          <p:nvPr/>
        </p:nvSpPr>
        <p:spPr>
          <a:xfrm>
            <a:off x="9681832" y="2865875"/>
            <a:ext cx="5020336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Sharing simulations</a:t>
            </a:r>
          </a:p>
        </p:txBody>
      </p:sp>
      <p:sp>
        <p:nvSpPr>
          <p:cNvPr id="187" name="@Uni Leipzig"/>
          <p:cNvSpPr txBox="1"/>
          <p:nvPr/>
        </p:nvSpPr>
        <p:spPr>
          <a:xfrm>
            <a:off x="10854245" y="2257412"/>
            <a:ext cx="2675510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500">
                <a:solidFill>
                  <a:srgbClr val="5E5E5E"/>
                </a:solidFill>
              </a:defRPr>
            </a:lvl1pPr>
          </a:lstStyle>
          <a:p>
            <a:pPr/>
            <a:r>
              <a:t>@Uni Leipzig</a:t>
            </a:r>
          </a:p>
        </p:txBody>
      </p:sp>
      <p:pic>
        <p:nvPicPr>
          <p:cNvPr id="188" name="Bild" descr="Bild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7104" y="4102241"/>
            <a:ext cx="11277601" cy="821690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Webserver"/>
          <p:cNvSpPr txBox="1"/>
          <p:nvPr/>
        </p:nvSpPr>
        <p:spPr>
          <a:xfrm>
            <a:off x="13234566" y="1218375"/>
            <a:ext cx="2040256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Webserver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85914" y="10206868"/>
            <a:ext cx="4354645" cy="2135552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Abgerundetes Rechteck"/>
          <p:cNvSpPr/>
          <p:nvPr/>
        </p:nvSpPr>
        <p:spPr>
          <a:xfrm>
            <a:off x="5891288" y="700673"/>
            <a:ext cx="12322024" cy="3212137"/>
          </a:xfrm>
          <a:prstGeom prst="roundRect">
            <a:avLst>
              <a:gd name="adj" fmla="val 15000"/>
            </a:avLst>
          </a:prstGeom>
          <a:solidFill>
            <a:schemeClr val="accent1">
              <a:lumOff val="1684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3" name="#2"/>
          <p:cNvSpPr txBox="1"/>
          <p:nvPr>
            <p:ph type="title"/>
          </p:nvPr>
        </p:nvSpPr>
        <p:spPr>
          <a:xfrm>
            <a:off x="15494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pPr/>
            <a:r>
              <a:t>#2</a:t>
            </a:r>
          </a:p>
        </p:txBody>
      </p:sp>
      <p:pic>
        <p:nvPicPr>
          <p:cNvPr id="194" name="alignme_logo.png" descr="alignme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25742" y="968990"/>
            <a:ext cx="5278035" cy="2675503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Alignment of proteins lacking sequence similarity"/>
          <p:cNvSpPr txBox="1"/>
          <p:nvPr/>
        </p:nvSpPr>
        <p:spPr>
          <a:xfrm>
            <a:off x="5889421" y="2920433"/>
            <a:ext cx="12325757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Alignment of proteins lacking sequence similarity</a:t>
            </a:r>
          </a:p>
        </p:txBody>
      </p:sp>
      <p:sp>
        <p:nvSpPr>
          <p:cNvPr id="196" name="AlignMe--a membrane protein sequence alignment web server.…"/>
          <p:cNvSpPr txBox="1"/>
          <p:nvPr/>
        </p:nvSpPr>
        <p:spPr>
          <a:xfrm>
            <a:off x="237501" y="12400885"/>
            <a:ext cx="9026529" cy="1197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2400">
                <a:solidFill>
                  <a:srgbClr val="0071BC"/>
                </a:solidFill>
              </a:defRPr>
            </a:pPr>
            <a:r>
              <a:rPr u="sng">
                <a:hlinkClick r:id="rId5" invalidUrl="" action="" tgtFrame="" tooltip="" history="1" highlightClick="0" endSnd="0"/>
              </a:rPr>
              <a:t>AlignMe--a membrane protein sequence alignment web server.</a:t>
            </a:r>
            <a:endParaRPr>
              <a:solidFill>
                <a:srgbClr val="4D8055"/>
              </a:solidFill>
            </a:endParaRPr>
          </a:p>
          <a:p>
            <a:pPr algn="l" defTabSz="457200">
              <a:defRPr b="0" sz="2400">
                <a:solidFill>
                  <a:srgbClr val="212121"/>
                </a:solidFill>
              </a:defRPr>
            </a:pPr>
            <a:r>
              <a:t>Stamm M, Staritzbichler R, Khafizov K, Forrest LR.</a:t>
            </a:r>
          </a:p>
          <a:p>
            <a:pPr algn="l" defTabSz="457200">
              <a:defRPr b="0" sz="2400">
                <a:solidFill>
                  <a:srgbClr val="4D8055"/>
                </a:solidFill>
              </a:defRPr>
            </a:pPr>
            <a:r>
              <a:t>Nucleic Acids Res. 2014</a:t>
            </a:r>
          </a:p>
        </p:txBody>
      </p:sp>
      <p:sp>
        <p:nvSpPr>
          <p:cNvPr id="197" name="AlignMe: an update of the web server for alignment of membrane protein sequences.…"/>
          <p:cNvSpPr txBox="1"/>
          <p:nvPr/>
        </p:nvSpPr>
        <p:spPr>
          <a:xfrm>
            <a:off x="13031120" y="12419757"/>
            <a:ext cx="13365389" cy="1160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2300">
                <a:solidFill>
                  <a:srgbClr val="4C2C92"/>
                </a:solidFill>
              </a:defRPr>
            </a:pPr>
            <a:r>
              <a:rPr u="sng">
                <a:hlinkClick r:id="rId6" invalidUrl="" action="" tgtFrame="" tooltip="" history="1" highlightClick="0" endSnd="0"/>
              </a:rPr>
              <a:t>AlignMe: an update of the web server for alignment of membrane protein sequences.</a:t>
            </a:r>
            <a:endParaRPr>
              <a:solidFill>
                <a:srgbClr val="4D8055"/>
              </a:solidFill>
            </a:endParaRPr>
          </a:p>
          <a:p>
            <a:pPr algn="l" defTabSz="457200">
              <a:defRPr b="0" sz="2300">
                <a:solidFill>
                  <a:srgbClr val="212121"/>
                </a:solidFill>
              </a:defRPr>
            </a:pPr>
            <a:r>
              <a:t>Staritzbichler R, Yaklich E, Sarti E, Ristic N, Hildebrand PW, Forrest LR.</a:t>
            </a:r>
          </a:p>
          <a:p>
            <a:pPr algn="l" defTabSz="457200">
              <a:defRPr b="0" sz="2300">
                <a:solidFill>
                  <a:srgbClr val="4D8055"/>
                </a:solidFill>
              </a:defRPr>
            </a:pPr>
            <a:r>
              <a:t>Nucleic Acids Res. 2022</a:t>
            </a:r>
          </a:p>
        </p:txBody>
      </p:sp>
      <p:sp>
        <p:nvSpPr>
          <p:cNvPr id="198" name="@MPI Biophysik"/>
          <p:cNvSpPr txBox="1"/>
          <p:nvPr/>
        </p:nvSpPr>
        <p:spPr>
          <a:xfrm>
            <a:off x="10388949" y="2309115"/>
            <a:ext cx="3326702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500">
                <a:solidFill>
                  <a:srgbClr val="5E5E5E"/>
                </a:solidFill>
              </a:defRPr>
            </a:lvl1pPr>
          </a:lstStyle>
          <a:p>
            <a:pPr/>
            <a:r>
              <a:t>@MPI Biophysik</a:t>
            </a:r>
          </a:p>
        </p:txBody>
      </p:sp>
      <p:sp>
        <p:nvSpPr>
          <p:cNvPr id="199" name="Similarity of biochemical and predicted profiles…"/>
          <p:cNvSpPr txBox="1"/>
          <p:nvPr/>
        </p:nvSpPr>
        <p:spPr>
          <a:xfrm>
            <a:off x="1055907" y="5578521"/>
            <a:ext cx="16401543" cy="482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5000" indent="-635000" algn="l">
              <a:spcBef>
                <a:spcPts val="5900"/>
              </a:spcBef>
              <a:buSzPct val="125000"/>
              <a:buChar char="•"/>
              <a:defRPr b="0" sz="4100"/>
            </a:pPr>
            <a:r>
              <a:t>Similarity of biochemical and predicted profiles</a:t>
            </a:r>
          </a:p>
          <a:p>
            <a:pPr marL="635000" indent="-635000" algn="l">
              <a:spcBef>
                <a:spcPts val="5900"/>
              </a:spcBef>
              <a:buSzPct val="125000"/>
              <a:buChar char="•"/>
              <a:defRPr b="0" sz="4100"/>
            </a:pPr>
            <a:r>
              <a:t>Advanced gap penalties for e.g. non-breaking of helices</a:t>
            </a:r>
          </a:p>
          <a:p>
            <a:pPr marL="635000" indent="-635000" algn="l">
              <a:spcBef>
                <a:spcPts val="5900"/>
              </a:spcBef>
              <a:buSzPct val="125000"/>
              <a:buChar char="•"/>
              <a:defRPr b="0" sz="4100"/>
            </a:pPr>
            <a:r>
              <a:t>Expert knowledge: user defined anchors (multiple, varying strength)</a:t>
            </a:r>
          </a:p>
          <a:p>
            <a:pPr marL="635000" indent="-635000" algn="l">
              <a:spcBef>
                <a:spcPts val="5900"/>
              </a:spcBef>
              <a:buSzPct val="125000"/>
              <a:buChar char="•"/>
              <a:defRPr b="0" sz="4100"/>
            </a:pPr>
            <a:r>
              <a:t>Forward alignment for 3D visualisation to MutantX</a:t>
            </a:r>
          </a:p>
        </p:txBody>
      </p:sp>
      <p:sp>
        <p:nvSpPr>
          <p:cNvPr id="200" name="Webserver / software"/>
          <p:cNvSpPr txBox="1"/>
          <p:nvPr/>
        </p:nvSpPr>
        <p:spPr>
          <a:xfrm>
            <a:off x="13849943" y="1218375"/>
            <a:ext cx="398068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Webserver / software</a:t>
            </a:r>
          </a:p>
        </p:txBody>
      </p:sp>
      <p:pic>
        <p:nvPicPr>
          <p:cNvPr id="201" name="Bild" descr="Bild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369861" y="7580224"/>
            <a:ext cx="3967354" cy="2930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Bild" descr="Bild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835114" y="4745412"/>
            <a:ext cx="4456245" cy="2823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Abgerundetes Rechteck"/>
          <p:cNvSpPr/>
          <p:nvPr/>
        </p:nvSpPr>
        <p:spPr>
          <a:xfrm>
            <a:off x="8967489" y="639557"/>
            <a:ext cx="6449022" cy="3212137"/>
          </a:xfrm>
          <a:prstGeom prst="roundRect">
            <a:avLst>
              <a:gd name="adj" fmla="val 15000"/>
            </a:avLst>
          </a:prstGeom>
          <a:solidFill>
            <a:schemeClr val="accent1">
              <a:lumOff val="1684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5" name="#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#3</a:t>
            </a:r>
          </a:p>
        </p:txBody>
      </p:sp>
      <p:pic>
        <p:nvPicPr>
          <p:cNvPr id="206" name="mutantX.png" descr="mutant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43869" y="1025443"/>
            <a:ext cx="6449023" cy="1650256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The mutation explorer"/>
          <p:cNvSpPr txBox="1"/>
          <p:nvPr/>
        </p:nvSpPr>
        <p:spPr>
          <a:xfrm>
            <a:off x="9439795" y="2865875"/>
            <a:ext cx="5580610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The mutation explorer</a:t>
            </a:r>
          </a:p>
        </p:txBody>
      </p:sp>
      <p:sp>
        <p:nvSpPr>
          <p:cNvPr id="208" name="@Uni Leipzig"/>
          <p:cNvSpPr txBox="1"/>
          <p:nvPr/>
        </p:nvSpPr>
        <p:spPr>
          <a:xfrm>
            <a:off x="10854245" y="2232012"/>
            <a:ext cx="2675510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500">
                <a:solidFill>
                  <a:srgbClr val="5E5E5E"/>
                </a:solidFill>
              </a:defRPr>
            </a:lvl1pPr>
          </a:lstStyle>
          <a:p>
            <a:pPr/>
            <a:r>
              <a:t>@Uni Leipzig</a:t>
            </a:r>
          </a:p>
        </p:txBody>
      </p:sp>
      <p:sp>
        <p:nvSpPr>
          <p:cNvPr id="209" name="Mutations :: Rosetta design…"/>
          <p:cNvSpPr txBox="1"/>
          <p:nvPr>
            <p:ph type="body" idx="4294967295"/>
          </p:nvPr>
        </p:nvSpPr>
        <p:spPr>
          <a:xfrm>
            <a:off x="842433" y="4213980"/>
            <a:ext cx="21005801" cy="9873753"/>
          </a:xfrm>
          <a:prstGeom prst="rect">
            <a:avLst/>
          </a:prstGeom>
        </p:spPr>
        <p:txBody>
          <a:bodyPr/>
          <a:lstStyle/>
          <a:p>
            <a:pPr>
              <a:defRPr sz="4800"/>
            </a:pPr>
            <a:r>
              <a:t>Mutations :: Rosetta design</a:t>
            </a:r>
          </a:p>
          <a:p>
            <a:pPr lvl="2">
              <a:defRPr sz="4800"/>
            </a:pPr>
            <a:r>
              <a:t>User interface: „A:G13L“</a:t>
            </a:r>
          </a:p>
          <a:p>
            <a:pPr lvl="2">
              <a:defRPr sz="4800"/>
            </a:pPr>
            <a:r>
              <a:t>Sequencing data</a:t>
            </a:r>
          </a:p>
          <a:p>
            <a:pPr lvl="2">
              <a:defRPr sz="4800"/>
            </a:pPr>
            <a:r>
              <a:t>Alignments</a:t>
            </a:r>
          </a:p>
        </p:txBody>
      </p:sp>
      <p:pic>
        <p:nvPicPr>
          <p:cNvPr id="210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43869" y="4881688"/>
            <a:ext cx="6449023" cy="8538338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https://proteinformatics.uni-leipzig.de/mutation_explorer_beta/mutantX"/>
          <p:cNvSpPr txBox="1"/>
          <p:nvPr/>
        </p:nvSpPr>
        <p:spPr>
          <a:xfrm>
            <a:off x="941713" y="12946029"/>
            <a:ext cx="12195430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5E5E5E"/>
                </a:solidFill>
              </a:defRPr>
            </a:lvl1pPr>
          </a:lstStyle>
          <a:p>
            <a:pPr/>
            <a:r>
              <a:t>https://proteinformatics.uni-leipzig.de/mutation_explorer_beta/mutantX</a:t>
            </a:r>
          </a:p>
        </p:txBody>
      </p:sp>
      <p:sp>
        <p:nvSpPr>
          <p:cNvPr id="212" name="Webserver"/>
          <p:cNvSpPr txBox="1"/>
          <p:nvPr/>
        </p:nvSpPr>
        <p:spPr>
          <a:xfrm>
            <a:off x="13256590" y="1218375"/>
            <a:ext cx="2040256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Webserver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